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1" r:id="rId42"/>
    <p:sldId id="302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296" r:id="rId57"/>
    <p:sldId id="297" r:id="rId58"/>
    <p:sldId id="298" r:id="rId59"/>
    <p:sldId id="299" r:id="rId60"/>
    <p:sldId id="300" r:id="rId61"/>
    <p:sldId id="317" r:id="rId62"/>
    <p:sldId id="318" r:id="rId63"/>
    <p:sldId id="320" r:id="rId64"/>
    <p:sldId id="321" r:id="rId65"/>
    <p:sldId id="319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2" r:id="rId76"/>
    <p:sldId id="331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94" y="54"/>
      </p:cViewPr>
      <p:guideLst>
        <p:guide orient="horz" pos="3120"/>
        <p:guide pos="2160"/>
      </p:guideLst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9329A-0EF3-416C-B1B3-A52F33A2E52C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D2A62-1A7F-4B88-88DD-E80C529E3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D2A62-1A7F-4B88-88DD-E80C529E311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6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7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9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4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2"/>
            <a:ext cx="5915025" cy="4120620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5"/>
            <a:ext cx="5915025" cy="21669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4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4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9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2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1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553C1-8F78-4645-A380-336245D667C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5966E-47FF-4DDD-B9C9-491D85BE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6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ref/jsref_obj_string.asp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hyperlink" Target="https://www.w3schools.com/js/js_es6.asp" TargetMode="External"/><Relationship Id="rId4" Type="http://schemas.openxmlformats.org/officeDocument/2006/relationships/image" Target="../media/image2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hyperlink" Target="https://www.w3schools.com/js/js_es6.asp" TargetMode="External"/><Relationship Id="rId4" Type="http://schemas.openxmlformats.org/officeDocument/2006/relationships/image" Target="../media/image25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harsets/ref_html_utf8.as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es6.as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/js_hoisting.as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w3schools.com/js/js_es6.as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cope.asp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hoisting.asp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js/js_arithmetic.asp" TargetMode="External"/><Relationship Id="rId4" Type="http://schemas.openxmlformats.org/officeDocument/2006/relationships/hyperlink" Target="https://www.w3schools.com/js/js_2016.as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/js_assignment.as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js/js_comparisons.asp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type_conversion.asp" TargetMode="External"/><Relationship Id="rId2" Type="http://schemas.openxmlformats.org/officeDocument/2006/relationships/hyperlink" Target="https://www.w3schools.com/js/js_comparison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/js_bitwise.asp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w3schools.com/js/js_2016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/js_precedence.as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w3schools.com/js/js_2020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/js_2020.asp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2020.asp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js/js_const.asp" TargetMode="External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this.asp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w3schools.com/js/js_thi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event.asp" TargetMode="Externa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jsref/jsref_obj_string.asp" TargetMode="External"/><Relationship Id="rId4" Type="http://schemas.openxmlformats.org/officeDocument/2006/relationships/image" Target="../media/image1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js/js_regexp.asp" TargetMode="Externa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/js_reserved.asp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/js_2021.asp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ref/jsref_obj_string.asp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regexp.asp" TargetMode="Externa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hyperlink" Target="https://www.w3schools.com/js/js_2020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jsref_obj_string.asp" TargetMode="External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9400" y="666451"/>
            <a:ext cx="4813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JavaScript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'demo'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Date()"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me to display Date and Time.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1" y="271278"/>
            <a:ext cx="2377960" cy="15185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01586" y="2672334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Introduction</a:t>
            </a: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399" y="3133999"/>
            <a:ext cx="636814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 Can Change HTML Content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One of many JavaScript HTML methods is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()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 example below "finds" an HTML element (with id="demo"), and changes the element content (</a:t>
            </a:r>
            <a:r>
              <a:rPr lang="en-US" alt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innerHTML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) to "Hello JavaScript":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9399" y="3980249"/>
            <a:ext cx="606243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 Can JavaScript Do?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can change HTML content.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JavaScript!"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Me!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70" y="3849580"/>
            <a:ext cx="1702295" cy="8810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79" y="3849580"/>
            <a:ext cx="1703623" cy="881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45332" y="6067433"/>
            <a:ext cx="64022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 Can Change HTML Attribute Values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In this example JavaScript changes the value of the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(source) attribute of an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img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tag: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5332" y="6661413"/>
            <a:ext cx="711381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 Can JavaScript Do?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can change HTML attribute values.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 this case JavaScript changes the value of 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(source) attribute of an image.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myImage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'pic_bulbon.gif'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 on the light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myImage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"pic_bulboff.gif"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"width:100px"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myImage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'pic_bulboff.gif'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 off the light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24" y="6487391"/>
            <a:ext cx="2025952" cy="13974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25292" t="37702" r="52689" b="1"/>
          <a:stretch/>
        </p:blipFill>
        <p:spPr>
          <a:xfrm>
            <a:off x="5457732" y="6977079"/>
            <a:ext cx="470627" cy="9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1430" y="139148"/>
            <a:ext cx="55435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Operators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uses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arithmetic operators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(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-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/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) to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compute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values: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1430" y="766541"/>
            <a:ext cx="59585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uses arithmetic operators to compute values (just like algebra).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85" y="766541"/>
            <a:ext cx="2887111" cy="9284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1430" y="3409870"/>
            <a:ext cx="581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uses an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assignment operator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(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) to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assign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values to variables:</a:t>
            </a:r>
            <a:r>
              <a:rPr lang="en-US" altLang="en-US" sz="1000" dirty="0"/>
              <a:t> 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430" y="3656091"/>
            <a:ext cx="595851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Assigning JavaScript Values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 JavaScript the = operator is used to assign values to variables.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x + y;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491" y="4828804"/>
            <a:ext cx="2966337" cy="10370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1430" y="6622045"/>
            <a:ext cx="639893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Expressions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An expression is a combination of values, variables, and operators, which computes to a value.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 computation is called an evaluation.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For example, 5 * 10 evaluates to 50: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1430" y="7428530"/>
            <a:ext cx="476250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Expressions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Expressions compute to values.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154" y="7345320"/>
            <a:ext cx="3161786" cy="12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752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83" y="2938141"/>
            <a:ext cx="3619410" cy="221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0180" y="166916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Automatic replacing of expressions with real values is called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string interpolation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170180" y="567026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HTML Templates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295366" y="5189549"/>
            <a:ext cx="61722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Browser Support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Template Literals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an ES6 feature (JavaScript 2015).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It is supported in all modern browsers: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0" y="5793490"/>
            <a:ext cx="6647543" cy="160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95365" y="7398609"/>
            <a:ext cx="51243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Template Literals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not supported in Internet Explorer.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5366" y="7692396"/>
            <a:ext cx="617220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Complete String Reference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For a complete String reference, go to our: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  <a:hlinkClick r:id="rId4"/>
              </a:rPr>
              <a:t>Complete JavaScript String Reference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reference contains descriptions and examples of all string properties and methods.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6944" y="844025"/>
            <a:ext cx="596065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Template Literals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allows variables in strings: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are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header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"Templates Literals"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tags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[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"template literals"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javascript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"es6"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`&lt;h2&gt;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${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header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}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&lt;/h2&gt;&lt;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ul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&gt;`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AF00DB"/>
                </a:solidFill>
                <a:latin typeface="Consolas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tags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`&lt;li&gt;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${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}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&lt;/li&gt;`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108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`&lt;/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ul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&gt;`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01143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56" y="3871725"/>
            <a:ext cx="3539672" cy="11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61" y="1877795"/>
            <a:ext cx="2547937" cy="130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04950" y="208826"/>
            <a:ext cx="3429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22) JavaScript Numbers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6900" y="769134"/>
            <a:ext cx="6007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has only one type of number. Numbers can be written with or without decimals.</a:t>
            </a:r>
          </a:p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596900" y="1238955"/>
            <a:ext cx="56007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Numbers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Numbers can be written with or without decimals: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3.14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460" y="4075837"/>
            <a:ext cx="56616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Extra large or extra small numbers can be written with scientific (exponent) notation: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759460" y="4468307"/>
            <a:ext cx="528843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Numbers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Extra large or extra small numbers can be written with scientific (exponent) notation: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123e5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123e-5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6900" y="7484517"/>
            <a:ext cx="584454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Numbers are Always 64-bit Floating Point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Unlike many other programming languages, JavaScript does not define different types of numbers, like integers, short, long, floating-point etc.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numbers are always stored as double precision floating point numbers, following the international IEEE 754 standard.</a:t>
            </a:r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r>
              <a:rPr lang="en-US" sz="1000" dirty="0">
                <a:solidFill>
                  <a:srgbClr val="000000"/>
                </a:solidFill>
                <a:latin typeface="Verdana"/>
              </a:rPr>
              <a:t>This format stores numbers in 64 bits, where the number (the fraction) is stored in bits 0 to 51, the exponent in bits 52 to 62, and the sign in bit 63: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80935"/>
              </p:ext>
            </p:extLst>
          </p:nvPr>
        </p:nvGraphicFramePr>
        <p:xfrm>
          <a:off x="506095" y="8838734"/>
          <a:ext cx="5915025" cy="444052"/>
        </p:xfrm>
        <a:graphic>
          <a:graphicData uri="http://schemas.openxmlformats.org/drawingml/2006/table">
            <a:tbl>
              <a:tblPr/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01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Value (aka Fraction/Mantissa)</a:t>
                      </a:r>
                    </a:p>
                  </a:txBody>
                  <a:tcPr marL="69625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Exponent</a:t>
                      </a:r>
                    </a:p>
                  </a:txBody>
                  <a:tcPr marL="34813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Sign</a:t>
                      </a:r>
                    </a:p>
                  </a:txBody>
                  <a:tcPr marL="34813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1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52 bits (0 - 51) </a:t>
                      </a:r>
                    </a:p>
                  </a:txBody>
                  <a:tcPr marL="69625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11 bits (52 - 62)</a:t>
                      </a:r>
                    </a:p>
                  </a:txBody>
                  <a:tcPr marL="34813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1 bit (63)</a:t>
                      </a:r>
                    </a:p>
                  </a:txBody>
                  <a:tcPr marL="34813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1172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1950" y="299561"/>
            <a:ext cx="61341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Integer Precision</a:t>
            </a:r>
          </a:p>
          <a:p>
            <a:r>
              <a:rPr lang="en-US" dirty="0"/>
              <a:t>Integers (numbers without a period or exponent notation) are accurate up to 15 digits.</a:t>
            </a:r>
          </a:p>
          <a:p>
            <a:r>
              <a:rPr lang="en-US" dirty="0"/>
              <a:t>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61950" y="1608297"/>
            <a:ext cx="61341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Numbers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Integer Precision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Integers (numbers without a period or exponent notation) are accurate up to 15 digits: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999999999999999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9999999999999999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194737"/>
            <a:ext cx="3614737" cy="1239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1949" y="4741354"/>
            <a:ext cx="5356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maximum number of decimals is 17.</a:t>
            </a:r>
          </a:p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Floating Precision</a:t>
            </a:r>
            <a:endParaRPr lang="en-US" sz="14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49" y="5227230"/>
            <a:ext cx="60098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Numbers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Floating Point Precision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Floating point arithmetic is not always 100% accurate.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0.2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0.1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"0.2 + 0.1 =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59" y="4380088"/>
            <a:ext cx="3143438" cy="141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61949" y="5086775"/>
            <a:ext cx="47815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Floating point arithmetic is not always 100% accurate:</a:t>
            </a:r>
          </a:p>
          <a:p>
            <a:br>
              <a:rPr lang="en-US" sz="1000" b="1" dirty="0"/>
            </a:br>
            <a:endParaRPr lang="en-US" sz="1000" b="1" dirty="0"/>
          </a:p>
        </p:txBody>
      </p:sp>
      <p:sp>
        <p:nvSpPr>
          <p:cNvPr id="9" name="Rectangle 8"/>
          <p:cNvSpPr/>
          <p:nvPr/>
        </p:nvSpPr>
        <p:spPr>
          <a:xfrm>
            <a:off x="361949" y="8109259"/>
            <a:ext cx="61483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To solve the problem above, it helps to multiply and divide:</a:t>
            </a:r>
          </a:p>
          <a:p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724974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071563"/>
            <a:ext cx="2628900" cy="127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3850" y="289501"/>
            <a:ext cx="59055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Numbers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Floating point arithmetic is not always 100% accurate: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"demo1"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But it helps to multiply and divide: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"demo2"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0.2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0.1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"demo1"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"0.2 + 0.1 =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0.2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*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0.1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*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/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"demo2"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"0.2 + 0.1 =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549256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46625A-C6CA-408C-B735-BFDDBCAE6039}"/>
              </a:ext>
            </a:extLst>
          </p:cNvPr>
          <p:cNvSpPr txBox="1"/>
          <p:nvPr/>
        </p:nvSpPr>
        <p:spPr>
          <a:xfrm>
            <a:off x="1882140" y="112514"/>
            <a:ext cx="297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23)JavaScript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BigInt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16265-31CF-4BD0-8B49-106F64BD8593}"/>
              </a:ext>
            </a:extLst>
          </p:cNvPr>
          <p:cNvSpPr txBox="1"/>
          <p:nvPr/>
        </p:nvSpPr>
        <p:spPr>
          <a:xfrm>
            <a:off x="236220" y="625018"/>
            <a:ext cx="65532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variables are used to store big integer values that are too big to be represented by a normal JavaScript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A81BB-1A1C-42F0-99CE-A340E56511BE}"/>
              </a:ext>
            </a:extLst>
          </p:cNvPr>
          <p:cNvSpPr txBox="1"/>
          <p:nvPr/>
        </p:nvSpPr>
        <p:spPr>
          <a:xfrm>
            <a:off x="236220" y="1025128"/>
            <a:ext cx="558546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Integer Accuracy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integers are only accurate up to 15 digits: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ADA3E-F0B9-4A86-A75A-D62FAD0E8635}"/>
              </a:ext>
            </a:extLst>
          </p:cNvPr>
          <p:cNvSpPr txBox="1"/>
          <p:nvPr/>
        </p:nvSpPr>
        <p:spPr>
          <a:xfrm>
            <a:off x="236220" y="1703150"/>
            <a:ext cx="3429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 Precision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Integers (numbers without a period or exponent notation) are accurate up to 15 digits: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999999999999999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9999999999999999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x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y;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CBF550-34F6-4848-B97C-431D41B8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56" y="1956153"/>
            <a:ext cx="2955608" cy="16305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D4A014-E5C5-489A-BA52-A575E3B610AD}"/>
              </a:ext>
            </a:extLst>
          </p:cNvPr>
          <p:cNvSpPr txBox="1"/>
          <p:nvPr/>
        </p:nvSpPr>
        <p:spPr>
          <a:xfrm>
            <a:off x="273900" y="5183618"/>
            <a:ext cx="65155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JavaScript, all numbers are stored in a 64-bit floating-point format (IEEE 754 standard).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this standard, large integer cannot be exactly represented and will be rounded.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Because of this, JavaScript can only safely represent integers: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Up to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9007199254740991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+(2</a:t>
            </a:r>
            <a:r>
              <a:rPr lang="en-US" sz="1000" b="0" i="0" baseline="30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53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-1)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and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Down to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-9007199254740991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-(2</a:t>
            </a:r>
            <a:r>
              <a:rPr lang="en-US" sz="1000" b="0" i="0" baseline="30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53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-1).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Integer values outside this range lose precision.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9088B3-07C5-47E6-A109-72CB34068DE8}"/>
              </a:ext>
            </a:extLst>
          </p:cNvPr>
          <p:cNvSpPr txBox="1"/>
          <p:nvPr/>
        </p:nvSpPr>
        <p:spPr>
          <a:xfrm>
            <a:off x="273900" y="6419827"/>
            <a:ext cx="6315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to Create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BigInt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create a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append n to the end of an integer or call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D91A94-BDC1-432C-906A-5C4BDCC414CF}"/>
              </a:ext>
            </a:extLst>
          </p:cNvPr>
          <p:cNvSpPr txBox="1"/>
          <p:nvPr/>
        </p:nvSpPr>
        <p:spPr>
          <a:xfrm>
            <a:off x="273900" y="7034142"/>
            <a:ext cx="468998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 and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9999999999999999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"9999999999999999"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x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y;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EAEADB4-FBDA-4571-BA18-8AB1E4C5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158" y="7085765"/>
            <a:ext cx="3388206" cy="163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6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F5BA4-0CB9-48E7-9B45-602E7EAD150A}"/>
              </a:ext>
            </a:extLst>
          </p:cNvPr>
          <p:cNvSpPr txBox="1"/>
          <p:nvPr/>
        </p:nvSpPr>
        <p:spPr>
          <a:xfrm>
            <a:off x="192314" y="222132"/>
            <a:ext cx="343262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 a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123456789012345678901234567890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"123456789012345678901234567890"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x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y;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B1A44-0C51-42B5-9D59-647009F5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11024"/>
            <a:ext cx="2576513" cy="1319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686B0D-12BE-4C54-AE92-911C3C7D0302}"/>
              </a:ext>
            </a:extLst>
          </p:cNvPr>
          <p:cNvSpPr txBox="1"/>
          <p:nvPr/>
        </p:nvSpPr>
        <p:spPr>
          <a:xfrm>
            <a:off x="192314" y="3238342"/>
            <a:ext cx="5381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BigInt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A new JavaScript Datatype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JavaScript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62726-C286-45DC-A68C-6F5FDC657317}"/>
              </a:ext>
            </a:extLst>
          </p:cNvPr>
          <p:cNvSpPr txBox="1"/>
          <p:nvPr/>
        </p:nvSpPr>
        <p:spPr>
          <a:xfrm>
            <a:off x="192314" y="3915450"/>
            <a:ext cx="4902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"9999999999999999"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A70A94-41C7-4BAA-8F0F-9ACC6F315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42" y="3915450"/>
            <a:ext cx="2600744" cy="13796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D9771A-2B29-497B-A523-C4FE81D841D0}"/>
              </a:ext>
            </a:extLst>
          </p:cNvPr>
          <p:cNvSpPr txBox="1"/>
          <p:nvPr/>
        </p:nvSpPr>
        <p:spPr>
          <a:xfrm>
            <a:off x="192314" y="6469995"/>
            <a:ext cx="589414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the second numeric data type in JavaScript (after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the total number of supported data types in JavaScript is 8: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1. String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2. Number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3.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Bigint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4. Boolean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5. Undefined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6. Null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7. Symbol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8. Object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DCB51-5CE0-4047-95E1-F4C7FD14FC03}"/>
              </a:ext>
            </a:extLst>
          </p:cNvPr>
          <p:cNvSpPr txBox="1"/>
          <p:nvPr/>
        </p:nvSpPr>
        <p:spPr>
          <a:xfrm>
            <a:off x="267842" y="8147378"/>
            <a:ext cx="6127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BigInt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Operators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Operators that can be used on a JavaScript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also be used on a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BB82C9-8F61-43C2-93DF-6A76E840D07C}"/>
              </a:ext>
            </a:extLst>
          </p:cNvPr>
          <p:cNvSpPr txBox="1"/>
          <p:nvPr/>
        </p:nvSpPr>
        <p:spPr>
          <a:xfrm>
            <a:off x="159884" y="8724513"/>
            <a:ext cx="584562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JavScript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Multiply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Operators that can be used a Number can be used on a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9007199254740995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9007199254740995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 = x * y;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z; 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9C1666-26C9-45E5-9B3F-1356D640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42" y="10517258"/>
            <a:ext cx="58864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85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57D787-3380-4B9F-BE23-FC53A3341B18}"/>
              </a:ext>
            </a:extLst>
          </p:cNvPr>
          <p:cNvSpPr txBox="1"/>
          <p:nvPr/>
        </p:nvSpPr>
        <p:spPr>
          <a:xfrm>
            <a:off x="190500" y="227162"/>
            <a:ext cx="6667500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Arithmetic between a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 a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not allowed (type conversion lose information).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Unsigned right shift (&gt;&gt;&gt;) can not be done on a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(it does not have a fixed width).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87209-D894-4F7B-B49E-661CC32B0D15}"/>
              </a:ext>
            </a:extLst>
          </p:cNvPr>
          <p:cNvSpPr txBox="1"/>
          <p:nvPr/>
        </p:nvSpPr>
        <p:spPr>
          <a:xfrm>
            <a:off x="190500" y="1133001"/>
            <a:ext cx="576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BigInt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Decimals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not have decimals.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844837-2782-4603-9DAF-BB792DF15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4952"/>
            <a:ext cx="6858000" cy="2486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D72D9C-31DB-4386-B9A6-8BFB2086E140}"/>
              </a:ext>
            </a:extLst>
          </p:cNvPr>
          <p:cNvSpPr txBox="1"/>
          <p:nvPr/>
        </p:nvSpPr>
        <p:spPr>
          <a:xfrm>
            <a:off x="91622" y="4404492"/>
            <a:ext cx="34326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JavScript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Divide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can not have decimals.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Cannot mix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other types, use explicit conversions.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Number(x) /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y; 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BB5955-75B0-4467-A7EC-251A5C302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4" y="4703169"/>
            <a:ext cx="3460124" cy="16619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9EB9C8-9B90-41E0-9527-A8169E3DC758}"/>
              </a:ext>
            </a:extLst>
          </p:cNvPr>
          <p:cNvSpPr txBox="1"/>
          <p:nvPr/>
        </p:nvSpPr>
        <p:spPr>
          <a:xfrm>
            <a:off x="91621" y="7713564"/>
            <a:ext cx="6541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BigInt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Hex, Octal and Binary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also be written in hexadecimal, octal, or binary notation: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1C1F3-490B-4271-8C1E-955EADB34630}"/>
              </a:ext>
            </a:extLst>
          </p:cNvPr>
          <p:cNvSpPr txBox="1"/>
          <p:nvPr/>
        </p:nvSpPr>
        <p:spPr>
          <a:xfrm>
            <a:off x="91620" y="8236784"/>
            <a:ext cx="67663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JavScript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Hex, Octal and Binary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0x20000000000003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oct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0o400000000000000003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bin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0b100000000000000000000000000000000000000000000000000011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hex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oct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bin; 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1C9E25-F977-4288-A154-A4DB8BF42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373" y="8454995"/>
            <a:ext cx="3191600" cy="16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09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F588EA-DE1F-45C5-86FE-51EC1CB45BAF}"/>
              </a:ext>
            </a:extLst>
          </p:cNvPr>
          <p:cNvSpPr txBox="1"/>
          <p:nvPr/>
        </p:nvSpPr>
        <p:spPr>
          <a:xfrm>
            <a:off x="346587" y="124993"/>
            <a:ext cx="3436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Precision Curiosity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Rounding can compromise program security: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C6387-A8A2-43F3-B194-5D359D44BF1C}"/>
              </a:ext>
            </a:extLst>
          </p:cNvPr>
          <p:cNvSpPr txBox="1"/>
          <p:nvPr/>
        </p:nvSpPr>
        <p:spPr>
          <a:xfrm>
            <a:off x="353961" y="755134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MAX_SAFE_INTEGER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A2989-00A1-4D1D-AF5B-075877DB0DF9}"/>
              </a:ext>
            </a:extLst>
          </p:cNvPr>
          <p:cNvSpPr txBox="1"/>
          <p:nvPr/>
        </p:nvSpPr>
        <p:spPr>
          <a:xfrm>
            <a:off x="408448" y="2766097"/>
            <a:ext cx="3429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JavScript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 Precision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 9007199254740992 equal to 9007199254740993?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9007199254740992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9007199254740993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x;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1A147-0330-4A6E-A933-5677B8C9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48" y="2981035"/>
            <a:ext cx="2883697" cy="1314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B8263C-69B3-4AC0-BC15-228A72C0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4217"/>
            <a:ext cx="5727700" cy="12821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24E930-EC1F-4752-BB0C-05D9E2DD060F}"/>
              </a:ext>
            </a:extLst>
          </p:cNvPr>
          <p:cNvSpPr txBox="1"/>
          <p:nvPr/>
        </p:nvSpPr>
        <p:spPr>
          <a:xfrm>
            <a:off x="346587" y="5971463"/>
            <a:ext cx="6328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Browser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supported in all browsers since September 2020: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EE9C63-CC07-464A-A5D6-04F091DBA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32" y="6675110"/>
            <a:ext cx="5671261" cy="955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D28E61-88AB-4A66-A75C-C38CBC1FD402}"/>
              </a:ext>
            </a:extLst>
          </p:cNvPr>
          <p:cNvSpPr txBox="1"/>
          <p:nvPr/>
        </p:nvSpPr>
        <p:spPr>
          <a:xfrm>
            <a:off x="404232" y="7577827"/>
            <a:ext cx="44958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Minimum and Maximum Safe Integers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5"/>
              </a:rPr>
              <a:t>ES6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added max and min properties to the Number object: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MAX_SAFE_INTEGER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MIN_SAFE_INTEGER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5EAD80-954A-48DB-AEB1-2AED484FE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09" y="8461605"/>
            <a:ext cx="6174181" cy="11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743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46C9E-6716-4677-BD68-F7C0E64DED4E}"/>
              </a:ext>
            </a:extLst>
          </p:cNvPr>
          <p:cNvSpPr txBox="1"/>
          <p:nvPr/>
        </p:nvSpPr>
        <p:spPr>
          <a:xfrm>
            <a:off x="134257" y="369730"/>
            <a:ext cx="427808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Object Properties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MAX_SAFE_INTEGER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x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Number.MAX_SAFE_INTEGER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x;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B57152-7368-4CA2-A5B8-604EC0A6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18" y="689044"/>
            <a:ext cx="3276799" cy="1139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D930D-A79D-49BD-98E7-AD95A004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5" y="3198035"/>
            <a:ext cx="6458609" cy="1446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23C54D-A8B0-4E4B-B486-1ABBD15295F8}"/>
              </a:ext>
            </a:extLst>
          </p:cNvPr>
          <p:cNvSpPr txBox="1"/>
          <p:nvPr/>
        </p:nvSpPr>
        <p:spPr>
          <a:xfrm>
            <a:off x="199695" y="4764441"/>
            <a:ext cx="606092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Object Properties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MIN_SAFE_INTEGER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x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Number.MIN_SAFE_INTEGER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x;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B532F6-799F-4FB7-BB7D-D182DD5A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706" y="4953000"/>
            <a:ext cx="3673738" cy="1316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C97088-7104-4090-B630-FF0B7D326EAD}"/>
              </a:ext>
            </a:extLst>
          </p:cNvPr>
          <p:cNvSpPr txBox="1"/>
          <p:nvPr/>
        </p:nvSpPr>
        <p:spPr>
          <a:xfrm>
            <a:off x="199695" y="7477640"/>
            <a:ext cx="5939848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New Number Methods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5"/>
              </a:rPr>
              <a:t>ES6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also added 2 new methods to the Number object: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Number.isInteger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Number.isSafeInteger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6DD71-00D5-4C97-89EA-EEA8EC59C9A2}"/>
              </a:ext>
            </a:extLst>
          </p:cNvPr>
          <p:cNvSpPr txBox="1"/>
          <p:nvPr/>
        </p:nvSpPr>
        <p:spPr>
          <a:xfrm>
            <a:off x="199695" y="8375863"/>
            <a:ext cx="5431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Number.isInteger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Number.isInteger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if the argument is an integer.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50AD9-36DC-4D9F-9E03-D0C9F1651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32" y="8899083"/>
            <a:ext cx="6398072" cy="17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212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42D297-590B-493B-A2C9-8924AD80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365486"/>
            <a:ext cx="3138457" cy="1719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125F2-213B-4B66-8486-5B168610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669818"/>
            <a:ext cx="3436938" cy="1791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D54E7-A02A-4B20-B0D3-CBE412D3833C}"/>
              </a:ext>
            </a:extLst>
          </p:cNvPr>
          <p:cNvSpPr txBox="1"/>
          <p:nvPr/>
        </p:nvSpPr>
        <p:spPr>
          <a:xfrm>
            <a:off x="165100" y="304949"/>
            <a:ext cx="65278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 returns true if the argument is an integer.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Otherwise it returns false.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Number.isInteger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Number.isInteger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96A35-1375-47B0-B6E0-47B1272FCE4C}"/>
              </a:ext>
            </a:extLst>
          </p:cNvPr>
          <p:cNvSpPr txBox="1"/>
          <p:nvPr/>
        </p:nvSpPr>
        <p:spPr>
          <a:xfrm>
            <a:off x="165100" y="3226931"/>
            <a:ext cx="65278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Number.isSafeInteger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safe integer is an integer that can be exactly represented as a double precision number.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Number.isSafeInteger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if the argument is a safe integer.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BB10CA-E0A7-480A-9392-3F5755652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4081815"/>
            <a:ext cx="6413500" cy="1719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EBB0E7-86F5-412A-BD1E-0C31F3495DF3}"/>
              </a:ext>
            </a:extLst>
          </p:cNvPr>
          <p:cNvSpPr txBox="1"/>
          <p:nvPr/>
        </p:nvSpPr>
        <p:spPr>
          <a:xfrm>
            <a:off x="165100" y="5912195"/>
            <a:ext cx="5765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isSafeInteger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isSafeInteger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 returns true if the argument is a safe integer.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Otherwise it returns false.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Number.isSafeInteger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Number.isSafeInteger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12345678901234567890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70E87-0F3B-424A-96E7-4C01CA2EA421}"/>
              </a:ext>
            </a:extLst>
          </p:cNvPr>
          <p:cNvSpPr txBox="1"/>
          <p:nvPr/>
        </p:nvSpPr>
        <p:spPr>
          <a:xfrm>
            <a:off x="444500" y="9099169"/>
            <a:ext cx="54864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Safe integers are all integers from -(2</a:t>
            </a:r>
            <a:r>
              <a:rPr lang="en-US" sz="1000" b="0" i="0" baseline="30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53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- 1) to +(2</a:t>
            </a:r>
            <a:r>
              <a:rPr lang="en-US" sz="1000" b="0" i="0" baseline="30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53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- 1).</a:t>
            </a:r>
            <a:br>
              <a:rPr lang="en-US" sz="1000" dirty="0"/>
            </a:b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is safe: 9007199254740991. This is not safe: 9007199254740992.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75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0413" y="182115"/>
            <a:ext cx="5836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Expressions can also contain variable values:</a:t>
            </a:r>
          </a:p>
          <a:p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0413" y="643780"/>
            <a:ext cx="5143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Expressions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Expressions compute to values.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x *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50" y="894422"/>
            <a:ext cx="3348038" cy="14113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0413" y="3567657"/>
            <a:ext cx="514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 values can be of various types, such as numbers and strings.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For example, "John" + " " + "Doe", evaluates to "John Doe":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413" y="4029322"/>
            <a:ext cx="49122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Expressions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Expressions compute to values.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 +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38" y="4073711"/>
            <a:ext cx="3475550" cy="1385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0413" y="6645422"/>
            <a:ext cx="51329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Keywords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Verdana" panose="020B0604030504040204" pitchFamily="34" charset="0"/>
              </a:rPr>
              <a:t>JavaScript </a:t>
            </a:r>
            <a:r>
              <a:rPr lang="en-US" altLang="en-US" sz="900" b="1" dirty="0">
                <a:solidFill>
                  <a:srgbClr val="000000"/>
                </a:solidFill>
                <a:latin typeface="Verdana" panose="020B0604030504040204" pitchFamily="34" charset="0"/>
              </a:rPr>
              <a:t>keywords</a:t>
            </a:r>
            <a:r>
              <a:rPr lang="en-US" altLang="en-US" sz="900" dirty="0">
                <a:solidFill>
                  <a:srgbClr val="000000"/>
                </a:solidFill>
                <a:latin typeface="Verdana" panose="020B0604030504040204" pitchFamily="34" charset="0"/>
              </a:rPr>
              <a:t> are used to identify actions to be performed.</a:t>
            </a:r>
            <a:endParaRPr lang="en-US" altLang="en-US" sz="9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Verdana" panose="020B0604030504040204" pitchFamily="34" charset="0"/>
              </a:rPr>
              <a:t>The </a:t>
            </a:r>
            <a:r>
              <a:rPr lang="en-US" altLang="en-US" sz="900" dirty="0">
                <a:solidFill>
                  <a:srgbClr val="DC143C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900" dirty="0">
                <a:solidFill>
                  <a:srgbClr val="000000"/>
                </a:solidFill>
                <a:latin typeface="Verdana" panose="020B0604030504040204" pitchFamily="34" charset="0"/>
              </a:rPr>
              <a:t> keyword tells the browser to create variables: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0413" y="7184031"/>
            <a:ext cx="51435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Keyword Creates Variables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y = x *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187" y="8011304"/>
            <a:ext cx="4409336" cy="8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99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F1169F-73F0-49DE-8523-F8DDA4C93B0F}"/>
              </a:ext>
            </a:extLst>
          </p:cNvPr>
          <p:cNvSpPr txBox="1"/>
          <p:nvPr/>
        </p:nvSpPr>
        <p:spPr>
          <a:xfrm>
            <a:off x="1316935" y="234723"/>
            <a:ext cx="3429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24) JavaScript Number Methods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54413-A836-4BBF-B449-E92BECE95097}"/>
              </a:ext>
            </a:extLst>
          </p:cNvPr>
          <p:cNvSpPr txBox="1"/>
          <p:nvPr/>
        </p:nvSpPr>
        <p:spPr>
          <a:xfrm>
            <a:off x="569015" y="732280"/>
            <a:ext cx="57199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Number Methods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These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number methods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be used on all JavaScript numbers: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B87256-42C4-4B38-A2EF-619E4BD85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602456"/>
              </p:ext>
            </p:extLst>
          </p:nvPr>
        </p:nvGraphicFramePr>
        <p:xfrm>
          <a:off x="471487" y="1469987"/>
          <a:ext cx="5915025" cy="978921"/>
        </p:xfrm>
        <a:graphic>
          <a:graphicData uri="http://schemas.openxmlformats.org/drawingml/2006/table">
            <a:tbl>
              <a:tblPr/>
              <a:tblGrid>
                <a:gridCol w="662891">
                  <a:extLst>
                    <a:ext uri="{9D8B030D-6E8A-4147-A177-3AD203B41FA5}">
                      <a16:colId xmlns:a16="http://schemas.microsoft.com/office/drawing/2014/main" val="1967234217"/>
                    </a:ext>
                  </a:extLst>
                </a:gridCol>
                <a:gridCol w="5252134">
                  <a:extLst>
                    <a:ext uri="{9D8B030D-6E8A-4147-A177-3AD203B41FA5}">
                      <a16:colId xmlns:a16="http://schemas.microsoft.com/office/drawing/2014/main" val="1508144677"/>
                    </a:ext>
                  </a:extLst>
                </a:gridCol>
              </a:tblGrid>
              <a:tr h="164227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Method</a:t>
                      </a:r>
                    </a:p>
                  </a:txBody>
                  <a:tcPr marL="81587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Description</a:t>
                      </a:r>
                    </a:p>
                  </a:txBody>
                  <a:tcPr marL="40793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992228"/>
                  </a:ext>
                </a:extLst>
              </a:tr>
              <a:tr h="164227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toString()</a:t>
                      </a:r>
                    </a:p>
                  </a:txBody>
                  <a:tcPr marL="81587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Returns a number as a string</a:t>
                      </a:r>
                    </a:p>
                  </a:txBody>
                  <a:tcPr marL="40793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687741"/>
                  </a:ext>
                </a:extLst>
              </a:tr>
              <a:tr h="164227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toExponential()</a:t>
                      </a:r>
                    </a:p>
                  </a:txBody>
                  <a:tcPr marL="81587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Returns a number written in exponential notation</a:t>
                      </a:r>
                    </a:p>
                  </a:txBody>
                  <a:tcPr marL="40793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0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toFixed()</a:t>
                      </a:r>
                    </a:p>
                  </a:txBody>
                  <a:tcPr marL="81587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Returns a number written with a number of decimals</a:t>
                      </a:r>
                    </a:p>
                  </a:txBody>
                  <a:tcPr marL="40793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3639"/>
                  </a:ext>
                </a:extLst>
              </a:tr>
              <a:tr h="164227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toPrecision()</a:t>
                      </a:r>
                    </a:p>
                  </a:txBody>
                  <a:tcPr marL="81587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Returns a number written with a specified length</a:t>
                      </a:r>
                    </a:p>
                  </a:txBody>
                  <a:tcPr marL="40793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929815"/>
                  </a:ext>
                </a:extLst>
              </a:tr>
              <a:tr h="164227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ValueOf()</a:t>
                      </a:r>
                    </a:p>
                  </a:txBody>
                  <a:tcPr marL="81587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dirty="0">
                          <a:effectLst/>
                        </a:rPr>
                        <a:t>Returns a number as a number</a:t>
                      </a:r>
                    </a:p>
                  </a:txBody>
                  <a:tcPr marL="40793" marR="40793" marT="40793" marB="4079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4984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8AF83BF-CDFC-49BE-BC00-C847744376F6}"/>
              </a:ext>
            </a:extLst>
          </p:cNvPr>
          <p:cNvSpPr txBox="1"/>
          <p:nvPr/>
        </p:nvSpPr>
        <p:spPr>
          <a:xfrm>
            <a:off x="303144" y="2448908"/>
            <a:ext cx="6083368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 a number as a string.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All number methods can be used on any type of numbers (literals, variables, or expressions):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E02793-BA2E-46A0-B824-742B8474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44" y="3486568"/>
            <a:ext cx="5645426" cy="1296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A17CD4-BEF4-494A-B5A8-85DA2946BC0F}"/>
              </a:ext>
            </a:extLst>
          </p:cNvPr>
          <p:cNvSpPr txBox="1"/>
          <p:nvPr/>
        </p:nvSpPr>
        <p:spPr>
          <a:xfrm>
            <a:off x="303143" y="4934713"/>
            <a:ext cx="608336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 converts a number to a string.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x.toString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E9B6AD-217F-4B7D-8C01-F34139F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35" y="4394434"/>
            <a:ext cx="2941777" cy="11171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54F8FD-769B-426B-9422-FD26BF473B4A}"/>
              </a:ext>
            </a:extLst>
          </p:cNvPr>
          <p:cNvSpPr txBox="1"/>
          <p:nvPr/>
        </p:nvSpPr>
        <p:spPr>
          <a:xfrm>
            <a:off x="303143" y="8258700"/>
            <a:ext cx="6251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toExponential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toExponential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returns a string, with a number rounded and written using exponential notation.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parameter defines the number of characters behind the decimal point: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AECAC7-A169-438A-8D2B-9A4581041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43" y="9178454"/>
            <a:ext cx="6083367" cy="17743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FDC2CD-D6EE-4FD2-B421-E09EF4459539}"/>
              </a:ext>
            </a:extLst>
          </p:cNvPr>
          <p:cNvSpPr txBox="1"/>
          <p:nvPr/>
        </p:nvSpPr>
        <p:spPr>
          <a:xfrm>
            <a:off x="303142" y="11136920"/>
            <a:ext cx="685965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toExponential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 returns a string, with the number rounded and written using exponential notation.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 optional parameter defines the number of digits behind the decimal point.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9.656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x.toExponential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x.toExponential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x.toExponential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x.toExponential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9AD48B-DF0E-4CD3-BEC1-925FA79DD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033" y="9964070"/>
            <a:ext cx="3459349" cy="146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479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B2CF6F-9386-4431-BEE9-9D564665ED17}"/>
              </a:ext>
            </a:extLst>
          </p:cNvPr>
          <p:cNvSpPr txBox="1"/>
          <p:nvPr/>
        </p:nvSpPr>
        <p:spPr>
          <a:xfrm>
            <a:off x="540655" y="378322"/>
            <a:ext cx="599077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parameter is optional. If you don't specify it, JavaScript will not round the number.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EDC85-E4A9-4974-8453-D280BDD8E7A9}"/>
              </a:ext>
            </a:extLst>
          </p:cNvPr>
          <p:cNvSpPr txBox="1"/>
          <p:nvPr/>
        </p:nvSpPr>
        <p:spPr>
          <a:xfrm>
            <a:off x="326572" y="778431"/>
            <a:ext cx="5990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toFixed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returns a string, with the number written with a specified number of decimals: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3EE2B-63F2-43EB-9681-1A4352BB0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1" y="1553250"/>
            <a:ext cx="6858000" cy="1733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42A7F7-EB9C-4BF2-8821-3BCC7FB6D22C}"/>
              </a:ext>
            </a:extLst>
          </p:cNvPr>
          <p:cNvSpPr txBox="1"/>
          <p:nvPr/>
        </p:nvSpPr>
        <p:spPr>
          <a:xfrm>
            <a:off x="107040" y="3423329"/>
            <a:ext cx="621030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 rounds a number to a given number of digits.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working with money,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(2) is perfect.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9.656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x.toFixed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x.toFixed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x.toFixed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x.toFixed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1B26ED-97AD-4772-97CE-54F7F83B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79" y="2419757"/>
            <a:ext cx="3152549" cy="1476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788CF8-19FE-41B3-84DD-AEC91804F4DE}"/>
              </a:ext>
            </a:extLst>
          </p:cNvPr>
          <p:cNvSpPr txBox="1"/>
          <p:nvPr/>
        </p:nvSpPr>
        <p:spPr>
          <a:xfrm>
            <a:off x="1901373" y="6232996"/>
            <a:ext cx="3577767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(2)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perfect for working with money.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FB6401-36C5-4BFA-BE66-ACA550F256E0}"/>
              </a:ext>
            </a:extLst>
          </p:cNvPr>
          <p:cNvSpPr txBox="1"/>
          <p:nvPr/>
        </p:nvSpPr>
        <p:spPr>
          <a:xfrm>
            <a:off x="160680" y="6862732"/>
            <a:ext cx="6370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toPrecision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toPrecision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returns a string, with a number written with a specified length: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26D78D-C893-4E19-9365-279712E7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7" y="7491621"/>
            <a:ext cx="6210303" cy="21878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82DAB8-7E72-45E7-A61D-8DFC9148D207}"/>
              </a:ext>
            </a:extLst>
          </p:cNvPr>
          <p:cNvSpPr txBox="1"/>
          <p:nvPr/>
        </p:nvSpPr>
        <p:spPr>
          <a:xfrm>
            <a:off x="158297" y="9785165"/>
            <a:ext cx="680674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toPrecision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 returns a string, with a number written with a specified length: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9.656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x.toPrecision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x.toPrecision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x.toPrecision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x.toPrecision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AF11A7C-8F53-4A1F-A219-7FE16BC5C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756" y="8745423"/>
            <a:ext cx="3867150" cy="16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770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4E5D40-A40F-4ACC-855A-BDD501486EB5}"/>
              </a:ext>
            </a:extLst>
          </p:cNvPr>
          <p:cNvSpPr txBox="1"/>
          <p:nvPr/>
        </p:nvSpPr>
        <p:spPr>
          <a:xfrm>
            <a:off x="114300" y="0"/>
            <a:ext cx="662940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valueOf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returns a number as a number.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588CF-E7B9-4AEE-A5FE-F75708D7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95339"/>
            <a:ext cx="5905500" cy="1908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104195-BF06-49DF-AA22-A02229AC04B5}"/>
              </a:ext>
            </a:extLst>
          </p:cNvPr>
          <p:cNvSpPr txBox="1"/>
          <p:nvPr/>
        </p:nvSpPr>
        <p:spPr>
          <a:xfrm>
            <a:off x="114300" y="2768090"/>
            <a:ext cx="6019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 returns a number as a number: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x.valueOf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24CDE-1D0A-4052-8EC4-77340AF0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775" y="1373188"/>
            <a:ext cx="3997325" cy="1631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A4F7B4-4FDC-464A-B736-F0CE1EBBFF75}"/>
              </a:ext>
            </a:extLst>
          </p:cNvPr>
          <p:cNvSpPr txBox="1"/>
          <p:nvPr/>
        </p:nvSpPr>
        <p:spPr>
          <a:xfrm>
            <a:off x="228600" y="5938189"/>
            <a:ext cx="5740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JavaScript, a number can be a primitive value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typeof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= number) or an object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typeof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= object).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is used internally in JavaScript to convert Number objects to primitive values.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is no reason to use it in your code.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84C21-D83E-4DA1-B07C-C692B56D5B37}"/>
              </a:ext>
            </a:extLst>
          </p:cNvPr>
          <p:cNvSpPr txBox="1"/>
          <p:nvPr/>
        </p:nvSpPr>
        <p:spPr>
          <a:xfrm>
            <a:off x="650875" y="6921834"/>
            <a:ext cx="489585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All JavaScript data types have a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 a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method.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76816-CF85-477B-A7BC-2BC4403EED5E}"/>
              </a:ext>
            </a:extLst>
          </p:cNvPr>
          <p:cNvSpPr txBox="1"/>
          <p:nvPr/>
        </p:nvSpPr>
        <p:spPr>
          <a:xfrm>
            <a:off x="422274" y="7620807"/>
            <a:ext cx="61690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Converting Variables to Numbers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3 JavaScript methods that can be used to convert a variable to a number: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5B807BA-9957-4FF7-841B-740BF0FF7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160542"/>
              </p:ext>
            </p:extLst>
          </p:nvPr>
        </p:nvGraphicFramePr>
        <p:xfrm>
          <a:off x="422274" y="8110952"/>
          <a:ext cx="5915024" cy="843720"/>
        </p:xfrm>
        <a:graphic>
          <a:graphicData uri="http://schemas.openxmlformats.org/drawingml/2006/table">
            <a:tbl>
              <a:tblPr/>
              <a:tblGrid>
                <a:gridCol w="781869">
                  <a:extLst>
                    <a:ext uri="{9D8B030D-6E8A-4147-A177-3AD203B41FA5}">
                      <a16:colId xmlns:a16="http://schemas.microsoft.com/office/drawing/2014/main" val="2712388494"/>
                    </a:ext>
                  </a:extLst>
                </a:gridCol>
                <a:gridCol w="5133155">
                  <a:extLst>
                    <a:ext uri="{9D8B030D-6E8A-4147-A177-3AD203B41FA5}">
                      <a16:colId xmlns:a16="http://schemas.microsoft.com/office/drawing/2014/main" val="2310908344"/>
                    </a:ext>
                  </a:extLst>
                </a:gridCol>
              </a:tblGrid>
              <a:tr h="209845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Method</a:t>
                      </a:r>
                    </a:p>
                  </a:txBody>
                  <a:tcPr marL="104249" marR="52125" marT="52125" marB="521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Description</a:t>
                      </a:r>
                    </a:p>
                  </a:txBody>
                  <a:tcPr marL="52125" marR="52125" marT="52125" marB="521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2096"/>
                  </a:ext>
                </a:extLst>
              </a:tr>
              <a:tr h="209845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Number()</a:t>
                      </a:r>
                    </a:p>
                  </a:txBody>
                  <a:tcPr marL="104249" marR="52125" marT="52125" marB="521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Returns a number converted from its argument.</a:t>
                      </a:r>
                    </a:p>
                  </a:txBody>
                  <a:tcPr marL="52125" marR="52125" marT="52125" marB="521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68081"/>
                  </a:ext>
                </a:extLst>
              </a:tr>
              <a:tr h="209845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parseFloat()</a:t>
                      </a:r>
                    </a:p>
                  </a:txBody>
                  <a:tcPr marL="104249" marR="52125" marT="52125" marB="521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Parses its argument and returns a floating point number</a:t>
                      </a:r>
                    </a:p>
                  </a:txBody>
                  <a:tcPr marL="52125" marR="52125" marT="52125" marB="521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34515"/>
                  </a:ext>
                </a:extLst>
              </a:tr>
              <a:tr h="209845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parseInt()</a:t>
                      </a:r>
                    </a:p>
                  </a:txBody>
                  <a:tcPr marL="104249" marR="52125" marT="52125" marB="521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Parses its argument and returns a whole number</a:t>
                      </a:r>
                    </a:p>
                  </a:txBody>
                  <a:tcPr marL="52125" marR="52125" marT="52125" marB="521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15203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488AD08-4233-4DCC-B698-2C172876FCE1}"/>
              </a:ext>
            </a:extLst>
          </p:cNvPr>
          <p:cNvSpPr txBox="1"/>
          <p:nvPr/>
        </p:nvSpPr>
        <p:spPr>
          <a:xfrm>
            <a:off x="350836" y="9108288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methods above are not 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number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methods. They are 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global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JavaScript methods.</a:t>
            </a:r>
          </a:p>
        </p:txBody>
      </p:sp>
    </p:spTree>
    <p:extLst>
      <p:ext uri="{BB962C8B-B14F-4D97-AF65-F5344CB8AC3E}">
        <p14:creationId xmlns:p14="http://schemas.microsoft.com/office/powerpoint/2010/main" val="19293960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14CAA-108A-4FAB-A21D-8F345659B2BE}"/>
              </a:ext>
            </a:extLst>
          </p:cNvPr>
          <p:cNvSpPr txBox="1"/>
          <p:nvPr/>
        </p:nvSpPr>
        <p:spPr>
          <a:xfrm>
            <a:off x="171450" y="270183"/>
            <a:ext cx="885825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Number()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can be used to convert JavaScript variables to numbers: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720D-7FCE-442D-B8F2-186A2FF638FD}"/>
              </a:ext>
            </a:extLst>
          </p:cNvPr>
          <p:cNvSpPr txBox="1"/>
          <p:nvPr/>
        </p:nvSpPr>
        <p:spPr>
          <a:xfrm>
            <a:off x="171450" y="859572"/>
            <a:ext cx="61722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Global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Number() method converts variables to numbers: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10"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  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10  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"10.33"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"10,33"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 33"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Number(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B17B95-D328-4688-91D0-F78F2327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3" y="2224088"/>
            <a:ext cx="2281238" cy="17032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BD01AE-44ED-478D-93FF-EF24A001EF6F}"/>
              </a:ext>
            </a:extLst>
          </p:cNvPr>
          <p:cNvSpPr txBox="1"/>
          <p:nvPr/>
        </p:nvSpPr>
        <p:spPr>
          <a:xfrm>
            <a:off x="171449" y="4953000"/>
            <a:ext cx="5791201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the number cannot be converted,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(Not a Number) is returned.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9AA3F7-1150-48B6-A111-A42175AC9DB8}"/>
              </a:ext>
            </a:extLst>
          </p:cNvPr>
          <p:cNvSpPr txBox="1"/>
          <p:nvPr/>
        </p:nvSpPr>
        <p:spPr>
          <a:xfrm>
            <a:off x="86632" y="5291846"/>
            <a:ext cx="6517367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Number() Method Used on Dates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also convert a date to a number.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F0F056-9BF9-4B18-B50B-F1BDFBEFBEE4}"/>
              </a:ext>
            </a:extLst>
          </p:cNvPr>
          <p:cNvSpPr txBox="1"/>
          <p:nvPr/>
        </p:nvSpPr>
        <p:spPr>
          <a:xfrm>
            <a:off x="86631" y="5822761"/>
            <a:ext cx="651736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Global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Number() method can convert a date to a number: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"1970-01-01"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Number(x); 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D66B481-AD1A-4963-88DD-EB63F360B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5685906"/>
            <a:ext cx="3267075" cy="9514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5070F1-C236-48E8-A48F-08201F66AA70}"/>
              </a:ext>
            </a:extLst>
          </p:cNvPr>
          <p:cNvSpPr txBox="1"/>
          <p:nvPr/>
        </p:nvSpPr>
        <p:spPr>
          <a:xfrm>
            <a:off x="73138" y="8419961"/>
            <a:ext cx="6270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Date()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 the number of milliseconds since 1.1.1970.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B7C9F9-CC69-4CA2-9F02-CD5D4253308E}"/>
              </a:ext>
            </a:extLst>
          </p:cNvPr>
          <p:cNvSpPr txBox="1"/>
          <p:nvPr/>
        </p:nvSpPr>
        <p:spPr>
          <a:xfrm>
            <a:off x="171449" y="9104902"/>
            <a:ext cx="54319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number of milliseconds between 1970-01-02 and 1970-01-01 is 86400000:</a:t>
            </a:r>
          </a:p>
        </p:txBody>
      </p:sp>
    </p:spTree>
    <p:extLst>
      <p:ext uri="{BB962C8B-B14F-4D97-AF65-F5344CB8AC3E}">
        <p14:creationId xmlns:p14="http://schemas.microsoft.com/office/powerpoint/2010/main" val="7732110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A8CE47-1D25-4241-A8A3-3E20BD0DC69E}"/>
              </a:ext>
            </a:extLst>
          </p:cNvPr>
          <p:cNvSpPr txBox="1"/>
          <p:nvPr/>
        </p:nvSpPr>
        <p:spPr>
          <a:xfrm>
            <a:off x="293913" y="418688"/>
            <a:ext cx="603431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Global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Number() method can convert a date to a number: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"1970-01-02"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Number(x); 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64901-2019-4A31-BF16-B45EA30F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07" y="418688"/>
            <a:ext cx="2377621" cy="707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350938-79F2-4B44-8B66-9A94D97A9A51}"/>
              </a:ext>
            </a:extLst>
          </p:cNvPr>
          <p:cNvSpPr txBox="1"/>
          <p:nvPr/>
        </p:nvSpPr>
        <p:spPr>
          <a:xfrm>
            <a:off x="293913" y="3762669"/>
            <a:ext cx="343262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Global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Number() method can convert a date to a number: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"2017-09-30"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Number(x); 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A3D39-15C0-4199-88F0-A685BA22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57" y="3398938"/>
            <a:ext cx="2383971" cy="7274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442B19-D1A9-4F23-9270-DA5F26B93285}"/>
              </a:ext>
            </a:extLst>
          </p:cNvPr>
          <p:cNvSpPr txBox="1"/>
          <p:nvPr/>
        </p:nvSpPr>
        <p:spPr>
          <a:xfrm>
            <a:off x="293913" y="6778879"/>
            <a:ext cx="627017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parseInt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parses a string and returns a whole number. Spaces are allowed. Only the first number is returned: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C6A23-2C92-4DFE-A13D-9755CC8EBBAA}"/>
              </a:ext>
            </a:extLst>
          </p:cNvPr>
          <p:cNvSpPr txBox="1"/>
          <p:nvPr/>
        </p:nvSpPr>
        <p:spPr>
          <a:xfrm>
            <a:off x="293913" y="7615476"/>
            <a:ext cx="824048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Global Functions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global JavaScript function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converts strings to numbers: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"-10"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"-10.33"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"10.33"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 6"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 years"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"years 10"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1E94B-385D-409E-A3EC-8EF0CBC3B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78" y="9026639"/>
            <a:ext cx="2412478" cy="13357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0EE201-653B-4A48-9B6A-CF475ED75218}"/>
              </a:ext>
            </a:extLst>
          </p:cNvPr>
          <p:cNvSpPr txBox="1"/>
          <p:nvPr/>
        </p:nvSpPr>
        <p:spPr>
          <a:xfrm>
            <a:off x="1424213" y="11107744"/>
            <a:ext cx="65840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the number cannot be converted,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(Not a Number) is returned.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7482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A90CF6-AACA-4DC4-9E72-C1F7097A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14" y="1625372"/>
            <a:ext cx="2628899" cy="1320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E1F89-CACC-4FAA-A9B4-C5434B8EA0CF}"/>
              </a:ext>
            </a:extLst>
          </p:cNvPr>
          <p:cNvSpPr txBox="1"/>
          <p:nvPr/>
        </p:nvSpPr>
        <p:spPr>
          <a:xfrm>
            <a:off x="206827" y="188578"/>
            <a:ext cx="626654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parseFloat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parseFloat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parses a string and returns a number. Spaces are allowed. Only the first number is returned: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FD6AE-CC63-4889-902E-399AC783429E}"/>
              </a:ext>
            </a:extLst>
          </p:cNvPr>
          <p:cNvSpPr txBox="1"/>
          <p:nvPr/>
        </p:nvSpPr>
        <p:spPr>
          <a:xfrm>
            <a:off x="206826" y="865686"/>
            <a:ext cx="610688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Global Methods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parseFloat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 converts strings to numbers: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parseFloat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parseFloat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"10.33"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parseFloat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 6"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parseFloat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 years"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parseFloat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"years 10"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F2311-9882-4551-AECA-4E5B621F4E68}"/>
              </a:ext>
            </a:extLst>
          </p:cNvPr>
          <p:cNvSpPr txBox="1"/>
          <p:nvPr/>
        </p:nvSpPr>
        <p:spPr>
          <a:xfrm>
            <a:off x="511626" y="4291763"/>
            <a:ext cx="5497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the number cannot be converted,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(Not a Number) is returned.</a:t>
            </a:r>
            <a:endParaRPr kumimoji="0" lang="en-US" altLang="en-US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6B8A20-1193-48F2-BD7E-C055D87BC865}"/>
              </a:ext>
            </a:extLst>
          </p:cNvPr>
          <p:cNvSpPr txBox="1"/>
          <p:nvPr/>
        </p:nvSpPr>
        <p:spPr>
          <a:xfrm>
            <a:off x="273951" y="4640074"/>
            <a:ext cx="573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Number Object Methods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These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object methods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belong to the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Number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object: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71A14FA-CE0E-4419-ABD0-40E7F17A39C5}"/>
              </a:ext>
            </a:extLst>
          </p:cNvPr>
          <p:cNvGraphicFramePr>
            <a:graphicFrameLocks noGrp="1"/>
          </p:cNvGraphicFramePr>
          <p:nvPr/>
        </p:nvGraphicFramePr>
        <p:xfrm>
          <a:off x="471488" y="5318071"/>
          <a:ext cx="5915024" cy="922445"/>
        </p:xfrm>
        <a:graphic>
          <a:graphicData uri="http://schemas.openxmlformats.org/drawingml/2006/table">
            <a:tbl>
              <a:tblPr/>
              <a:tblGrid>
                <a:gridCol w="2957512">
                  <a:extLst>
                    <a:ext uri="{9D8B030D-6E8A-4147-A177-3AD203B41FA5}">
                      <a16:colId xmlns:a16="http://schemas.microsoft.com/office/drawing/2014/main" val="3893403366"/>
                    </a:ext>
                  </a:extLst>
                </a:gridCol>
                <a:gridCol w="2957512">
                  <a:extLst>
                    <a:ext uri="{9D8B030D-6E8A-4147-A177-3AD203B41FA5}">
                      <a16:colId xmlns:a16="http://schemas.microsoft.com/office/drawing/2014/main" val="160242455"/>
                    </a:ext>
                  </a:extLst>
                </a:gridCol>
              </a:tblGrid>
              <a:tr h="184489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Method</a:t>
                      </a:r>
                    </a:p>
                  </a:txBody>
                  <a:tcPr marL="91653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Description</a:t>
                      </a:r>
                    </a:p>
                  </a:txBody>
                  <a:tcPr marL="45826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01528"/>
                  </a:ext>
                </a:extLst>
              </a:tr>
              <a:tr h="184489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Number.isInteger()</a:t>
                      </a:r>
                    </a:p>
                  </a:txBody>
                  <a:tcPr marL="91653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Returns true if the argument is an integer</a:t>
                      </a:r>
                    </a:p>
                  </a:txBody>
                  <a:tcPr marL="45826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1148"/>
                  </a:ext>
                </a:extLst>
              </a:tr>
              <a:tr h="184489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Number.isSafeInteger()</a:t>
                      </a:r>
                    </a:p>
                  </a:txBody>
                  <a:tcPr marL="91653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Returns true if the argument is a safe integer</a:t>
                      </a:r>
                    </a:p>
                  </a:txBody>
                  <a:tcPr marL="45826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765323"/>
                  </a:ext>
                </a:extLst>
              </a:tr>
              <a:tr h="184489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Number.parseFloat()</a:t>
                      </a:r>
                    </a:p>
                  </a:txBody>
                  <a:tcPr marL="91653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Converts a string to a number</a:t>
                      </a:r>
                    </a:p>
                  </a:txBody>
                  <a:tcPr marL="45826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403869"/>
                  </a:ext>
                </a:extLst>
              </a:tr>
              <a:tr h="184489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Number.parseInt()</a:t>
                      </a:r>
                    </a:p>
                  </a:txBody>
                  <a:tcPr marL="91653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Converts a string to a whole number</a:t>
                      </a:r>
                    </a:p>
                  </a:txBody>
                  <a:tcPr marL="45826" marR="45826" marT="45826" marB="4582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575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B777127-1EB8-4309-B853-F0D1C09AE4DE}"/>
              </a:ext>
            </a:extLst>
          </p:cNvPr>
          <p:cNvSpPr txBox="1"/>
          <p:nvPr/>
        </p:nvSpPr>
        <p:spPr>
          <a:xfrm>
            <a:off x="392789" y="6445584"/>
            <a:ext cx="573496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Number Methods Cannot be Used on Variables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number methods above belong to the JavaScript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Number Object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These methods can only be accessed like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Number.isInteger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X.isInteger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where X is a variable, will result in an error: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X.isInteger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is not a function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6B4302-26FD-4771-A586-D78F0CB6AF7C}"/>
              </a:ext>
            </a:extLst>
          </p:cNvPr>
          <p:cNvSpPr txBox="1"/>
          <p:nvPr/>
        </p:nvSpPr>
        <p:spPr>
          <a:xfrm>
            <a:off x="273950" y="7436994"/>
            <a:ext cx="56125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Number.isInteger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Number.isInteger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if the argument is an integer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C5160-BE54-49A3-962F-00A87BFFC258}"/>
              </a:ext>
            </a:extLst>
          </p:cNvPr>
          <p:cNvSpPr txBox="1"/>
          <p:nvPr/>
        </p:nvSpPr>
        <p:spPr>
          <a:xfrm>
            <a:off x="273950" y="8090118"/>
            <a:ext cx="3429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Numbers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 returns true if the argument is an integer.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Otherwise it returns false.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Number.isInteger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Number.isInteger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48C292-C2F9-4CC0-A610-AA4384A1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913" y="8085391"/>
            <a:ext cx="25908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540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AB02BF-6C23-4B09-944D-3930EE748E93}"/>
              </a:ext>
            </a:extLst>
          </p:cNvPr>
          <p:cNvSpPr txBox="1"/>
          <p:nvPr/>
        </p:nvSpPr>
        <p:spPr>
          <a:xfrm>
            <a:off x="88900" y="167432"/>
            <a:ext cx="65151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Number.isSafeInteger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safe integer is an integer that can be exactly represented as a double precision number.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Number.isSafeInteger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if the argument is a safe integer.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6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87" y="665205"/>
            <a:ext cx="3730487" cy="1273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387" y="157874"/>
            <a:ext cx="4343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keyword also tells the browser to create variables:</a:t>
            </a:r>
            <a:r>
              <a:rPr lang="en-US" altLang="en-US" sz="1000" dirty="0"/>
              <a:t> 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3387" y="665205"/>
            <a:ext cx="5322404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Keyword Creates Variables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y = x *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2541" y="2842099"/>
            <a:ext cx="4413250" cy="4601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In these examples, using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or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will produce the same result.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You will learn more about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and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later in this tutorial.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875" y="3407868"/>
            <a:ext cx="6166757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Comments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Not all JavaScript statements are "executed".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Code after double slashes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//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or between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/*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and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*/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is treated as a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comment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Comments are ignored, and will not be executed: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3386" y="4165372"/>
            <a:ext cx="5208499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Comments are NOT Executed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x = 6; I will not be executed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05" y="4942633"/>
            <a:ext cx="2761027" cy="92034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23786" y="6541216"/>
            <a:ext cx="3483114" cy="198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</a:rPr>
              <a:t>You will learn more about comments in a later chapter.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3386" y="6908035"/>
            <a:ext cx="610124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Identifiers / Names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Identifiers are JavaScript names.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Identifiers are used to name variables and keywords, and functions.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 rules for legal names are the same in most programming languages.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 JavaScript name must begin with: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 letter (A-Z or a-z)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 dollar sign ($)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Or an underscore (_)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Subsequent characters may be letters, digits, underscores, or dollar signs.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8246" y="8568952"/>
            <a:ext cx="4413250" cy="5947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Note</a:t>
            </a:r>
          </a:p>
          <a:p>
            <a:r>
              <a:rPr lang="en-US" sz="1000" dirty="0">
                <a:solidFill>
                  <a:schemeClr val="tx1"/>
                </a:solidFill>
              </a:rPr>
              <a:t>Numbers are not allowed as the first character in names.</a:t>
            </a:r>
          </a:p>
          <a:p>
            <a:r>
              <a:rPr lang="en-US" sz="1000" dirty="0">
                <a:solidFill>
                  <a:schemeClr val="tx1"/>
                </a:solidFill>
              </a:rPr>
              <a:t>This way JavaScript can easily distinguish identifiers from numbers.</a:t>
            </a:r>
          </a:p>
        </p:txBody>
      </p:sp>
    </p:spTree>
    <p:extLst>
      <p:ext uri="{BB962C8B-B14F-4D97-AF65-F5344CB8AC3E}">
        <p14:creationId xmlns:p14="http://schemas.microsoft.com/office/powerpoint/2010/main" val="310600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5014" y="121999"/>
            <a:ext cx="581025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is Case Sensitive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Verdana" panose="020B0604030504040204" pitchFamily="34" charset="0"/>
              </a:rPr>
              <a:t>All JavaScript identifiers are </a:t>
            </a:r>
            <a:r>
              <a:rPr lang="en-US" altLang="en-US" sz="1000" b="1">
                <a:solidFill>
                  <a:srgbClr val="000000"/>
                </a:solidFill>
                <a:latin typeface="Verdana" panose="020B0604030504040204" pitchFamily="34" charset="0"/>
              </a:rPr>
              <a:t>case sensitive</a:t>
            </a:r>
            <a:r>
              <a:rPr lang="en-US" altLang="en-US" sz="1000">
                <a:solidFill>
                  <a:srgbClr val="000000"/>
                </a:solidFill>
                <a:latin typeface="Verdana" panose="020B0604030504040204" pitchFamily="34" charset="0"/>
              </a:rPr>
              <a:t>. </a:t>
            </a:r>
            <a:endParaRPr lang="en-US" altLang="en-US" sz="100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Verdana" panose="020B0604030504040204" pitchFamily="34" charset="0"/>
              </a:rPr>
              <a:t>The variables </a:t>
            </a:r>
            <a:r>
              <a:rPr lang="en-US" altLang="en-US" sz="1000">
                <a:solidFill>
                  <a:srgbClr val="DC143C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1000">
                <a:solidFill>
                  <a:srgbClr val="000000"/>
                </a:solidFill>
                <a:latin typeface="Verdana" panose="020B0604030504040204" pitchFamily="34" charset="0"/>
              </a:rPr>
              <a:t> and </a:t>
            </a:r>
            <a:r>
              <a:rPr lang="en-US" altLang="en-US" sz="1000">
                <a:solidFill>
                  <a:srgbClr val="DC143C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1000">
                <a:solidFill>
                  <a:srgbClr val="000000"/>
                </a:solidFill>
                <a:latin typeface="Verdana" panose="020B0604030504040204" pitchFamily="34" charset="0"/>
              </a:rPr>
              <a:t>, are two different variables: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014" y="691386"/>
            <a:ext cx="51435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is Case Sensitive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Try to change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to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"Peterson"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389" y="1053895"/>
            <a:ext cx="2851197" cy="10108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5014" y="3698010"/>
            <a:ext cx="43007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does not interpret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or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as the keyword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205014" y="3925614"/>
            <a:ext cx="66529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 panose="020B0502040204020203" pitchFamily="34" charset="0"/>
              </a:rPr>
              <a:t>JavaScript and Camel Case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Historically, programmers have used different ways of joining multiple words into one variable name:</a:t>
            </a:r>
          </a:p>
          <a:p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Hyphens:</a:t>
            </a:r>
            <a:endParaRPr lang="en-US" sz="1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first-name, last-name, master-card, inter-city.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5014" y="4873359"/>
            <a:ext cx="4424728" cy="198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</a:rPr>
              <a:t>Hyphens are not allowed in JavaScript. They are reserved for subtractions.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014" y="5071398"/>
            <a:ext cx="62325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Underscore:</a:t>
            </a:r>
            <a:endParaRPr lang="en-US" sz="1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first_name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last_name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master_card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inter_city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Upper Camel Case (Pascal Case):</a:t>
            </a:r>
            <a:endParaRPr lang="en-US" sz="1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, MasterCard, InterCity.</a:t>
            </a:r>
          </a:p>
          <a:p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Lower Camel Case:</a:t>
            </a:r>
            <a:endParaRPr lang="en-US" sz="1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programmers tend to use camel case that starts with a lowercase letter: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masterCard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interCity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014" y="6438988"/>
            <a:ext cx="56560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Character Set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uses the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Unicode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character set.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Unicode covers (almost) all the characters, punctuations, and symbols in the world.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For a closer look, please study our 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hlinkClick r:id="rId3"/>
              </a:rPr>
              <a:t>Complete Unicode Reference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6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3562" y="8077655"/>
            <a:ext cx="62657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Comments to Prevent Execution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Using comments to prevent execution of code is suitable for code testing.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Adding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//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in front of a code line changes the code lines from an executable line to a comment.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This example uses // to prevent execution of one of the code lines: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-5695950" y="3394646"/>
            <a:ext cx="0" cy="799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80937" tIns="258681" rIns="-80937" bIns="25868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-5695950" y="3999125"/>
            <a:ext cx="65" cy="536604"/>
          </a:xfrm>
          <a:prstGeom prst="rect">
            <a:avLst/>
          </a:prstGeom>
          <a:solidFill>
            <a:srgbClr val="E7E9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8547" rIns="0" bIns="128547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8847" y="184666"/>
            <a:ext cx="6379153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 Line Comments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Single line comments start with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//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Any text between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//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and the end of the line will be ignored by JavaScript (will not be executed).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This example uses a single-line comment before each code line: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8847" y="184666"/>
            <a:ext cx="62241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comments can be used to explain JavaScript code, and to make it more readable.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comments can also be used to prevent execution, when testing alternative code.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76425" y="0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07) JavaScript Comments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847" y="1524000"/>
            <a:ext cx="798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5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19300" y="4499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/>
              </a:rPr>
              <a:t>8)JavaScript Variables</a:t>
            </a:r>
          </a:p>
          <a:p>
            <a:br>
              <a:rPr lang="en-US" dirty="0">
                <a:solidFill>
                  <a:srgbClr val="000000"/>
                </a:solidFill>
                <a:latin typeface="Verdana"/>
              </a:rPr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398939"/>
            <a:ext cx="6616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4 Ways to Declare a JavaScript Variable: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2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Using </a:t>
            </a:r>
            <a:r>
              <a:rPr lang="en-US" sz="12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endParaRPr lang="en-US" sz="1200" dirty="0">
              <a:solidFill>
                <a:srgbClr val="000000"/>
              </a:solidFill>
              <a:latin typeface="Verdana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2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Using </a:t>
            </a:r>
            <a:r>
              <a:rPr lang="en-US" sz="12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endParaRPr lang="en-US" sz="1200" dirty="0">
              <a:solidFill>
                <a:srgbClr val="000000"/>
              </a:solidFill>
              <a:latin typeface="Verdana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2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Using </a:t>
            </a:r>
            <a:r>
              <a:rPr lang="en-US" sz="12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endParaRPr lang="en-US" sz="1200" dirty="0">
              <a:solidFill>
                <a:srgbClr val="000000"/>
              </a:solidFill>
              <a:latin typeface="Verdana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2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Using nothing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300" y="1429047"/>
            <a:ext cx="631952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What are Variables?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are containers for storing data (storing data values).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this example,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and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are variables, declared with 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2044600"/>
            <a:ext cx="5791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50" dirty="0">
                <a:solidFill>
                  <a:srgbClr val="000000"/>
                </a:solidFill>
                <a:latin typeface="Consolas"/>
              </a:rPr>
            </a:br>
            <a:r>
              <a:rPr lang="en-US" sz="105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5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50" dirty="0">
              <a:solidFill>
                <a:srgbClr val="000000"/>
              </a:solidFill>
              <a:latin typeface="Consolas"/>
            </a:endParaRPr>
          </a:p>
          <a:p>
            <a:br>
              <a:rPr lang="en-US" sz="1050" dirty="0">
                <a:solidFill>
                  <a:srgbClr val="000000"/>
                </a:solidFill>
                <a:latin typeface="Consolas"/>
              </a:rPr>
            </a:br>
            <a:r>
              <a:rPr lang="en-US" sz="105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In this example, x, y, and z are variables.</a:t>
            </a:r>
            <a:r>
              <a:rPr lang="en-US" sz="105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50" dirty="0">
              <a:solidFill>
                <a:srgbClr val="000000"/>
              </a:solidFill>
              <a:latin typeface="Consolas"/>
            </a:endParaRPr>
          </a:p>
          <a:p>
            <a:br>
              <a:rPr lang="en-US" sz="1050" dirty="0">
                <a:solidFill>
                  <a:srgbClr val="000000"/>
                </a:solidFill>
                <a:latin typeface="Consolas"/>
              </a:rPr>
            </a:br>
            <a:r>
              <a:rPr lang="en-US" sz="105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5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50" dirty="0">
              <a:solidFill>
                <a:srgbClr val="000000"/>
              </a:solidFill>
              <a:latin typeface="Consolas"/>
            </a:endParaRPr>
          </a:p>
          <a:p>
            <a:br>
              <a:rPr lang="en-US" sz="1050" dirty="0">
                <a:solidFill>
                  <a:srgbClr val="000000"/>
                </a:solidFill>
                <a:latin typeface="Consolas"/>
              </a:rPr>
            </a:br>
            <a:r>
              <a:rPr lang="en-US" sz="105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50" dirty="0">
              <a:solidFill>
                <a:srgbClr val="000000"/>
              </a:solidFill>
              <a:latin typeface="Consolas"/>
            </a:endParaRPr>
          </a:p>
          <a:p>
            <a:r>
              <a:rPr lang="en-US" sz="105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5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dirty="0">
                <a:solidFill>
                  <a:srgbClr val="098658"/>
                </a:solidFill>
                <a:latin typeface="Consolas"/>
              </a:rPr>
              <a:t>6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5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5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5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5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5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50" dirty="0">
                <a:solidFill>
                  <a:srgbClr val="A31515"/>
                </a:solidFill>
                <a:latin typeface="Consolas"/>
              </a:rPr>
              <a:t>"The value of z is: "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5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5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50" dirty="0">
              <a:solidFill>
                <a:srgbClr val="000000"/>
              </a:solidFill>
              <a:latin typeface="Consolas"/>
            </a:endParaRPr>
          </a:p>
          <a:p>
            <a:br>
              <a:rPr lang="en-US" sz="1050" dirty="0">
                <a:solidFill>
                  <a:srgbClr val="000000"/>
                </a:solidFill>
                <a:latin typeface="Consolas"/>
              </a:rPr>
            </a:br>
            <a:endParaRPr lang="en-US" sz="105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60" y="2820500"/>
            <a:ext cx="2508484" cy="112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9100" y="4476035"/>
            <a:ext cx="6141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this example,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and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are variables, declared with 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9100" y="4804440"/>
            <a:ext cx="61417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In this example, x, y, and z are variables.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"The value of z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960" y="5432955"/>
            <a:ext cx="3043931" cy="129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19100" y="7112764"/>
            <a:ext cx="44424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this example,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and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are undeclared variables: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7389822"/>
            <a:ext cx="60071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In this example, x, y, and z are undeclared variables.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"The value of z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8362950"/>
            <a:ext cx="1981200" cy="74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49650" y="9040173"/>
            <a:ext cx="3429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From all the examples above, you can guess: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x stores the value 5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y stores the value 6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z stores the value 11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0935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10" y="3448050"/>
            <a:ext cx="386715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4020" y="475367"/>
            <a:ext cx="610870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When to Use JavaScript </a:t>
            </a:r>
            <a:r>
              <a:rPr lang="en-US" sz="10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Always declare JavaScript variables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or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 is used in all JavaScript code from 1995 to 2015.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and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keywords were added to JavaScript in 2015.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you want your code to run in older browsers, you must use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4020" y="1567458"/>
            <a:ext cx="6108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When to Use JavaScript </a:t>
            </a:r>
            <a:r>
              <a:rPr lang="en-US" sz="10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you want a general rule: always declare variables 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you think the value of the variable can change, use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this example,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price1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price2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and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total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are variables: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020" y="2275344"/>
            <a:ext cx="62509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In this example, price1, price2, and total are variables.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price1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price2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total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price1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price2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"The total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total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764" y="5445443"/>
            <a:ext cx="6132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two variables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price1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and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price2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are declared with 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These are constant values and cannot be changed.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variable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total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declared with 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This is a value that can be changed.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2764" y="6153944"/>
            <a:ext cx="3429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Segoe UI"/>
              </a:rPr>
              <a:t>Just Like Algebra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Just like in algebra, variables hold values: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2765" y="6569442"/>
            <a:ext cx="106743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da-DK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da-DK" sz="1000" dirty="0">
                <a:solidFill>
                  <a:srgbClr val="FF0000"/>
                </a:solidFill>
                <a:latin typeface="Consolas"/>
              </a:rPr>
              <a:t>5</a:t>
            </a:r>
            <a:r>
              <a:rPr lang="da-DK" sz="1000" dirty="0">
                <a:solidFill>
                  <a:srgbClr val="000000"/>
                </a:solidFill>
                <a:latin typeface="Consolas"/>
              </a:rPr>
              <a:t>;</a:t>
            </a:r>
            <a:br>
              <a:rPr lang="da-DK" sz="1000" dirty="0"/>
            </a:br>
            <a:r>
              <a:rPr lang="da-DK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da-DK" sz="1000" dirty="0">
                <a:solidFill>
                  <a:srgbClr val="000000"/>
                </a:solidFill>
                <a:latin typeface="Consolas"/>
              </a:rPr>
              <a:t> y = </a:t>
            </a:r>
            <a:r>
              <a:rPr lang="da-DK" sz="1000" dirty="0">
                <a:solidFill>
                  <a:srgbClr val="FF0000"/>
                </a:solidFill>
                <a:latin typeface="Consolas"/>
              </a:rPr>
              <a:t>6</a:t>
            </a:r>
            <a:r>
              <a:rPr lang="da-DK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532764" y="7015523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Just like in algebra, variables are used in expressions: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06767" y="7050689"/>
            <a:ext cx="79220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let z = x + y;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18112" y="7296910"/>
            <a:ext cx="59696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From the example above, you can guess that the total is calculated to be 11.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3870" y="7563346"/>
            <a:ext cx="342900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Variables are containers for storing values.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3870" y="8111451"/>
            <a:ext cx="1506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JavaScript Identifiers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4020" y="8388450"/>
            <a:ext cx="68012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All JavaScript </a:t>
            </a:r>
            <a:r>
              <a:rPr lang="en-US" sz="1000" b="1" dirty="0"/>
              <a:t>variables</a:t>
            </a:r>
            <a:r>
              <a:rPr lang="en-US" sz="1000" dirty="0"/>
              <a:t> must be </a:t>
            </a:r>
            <a:r>
              <a:rPr lang="en-US" sz="1000" b="1" dirty="0"/>
              <a:t>identified</a:t>
            </a:r>
            <a:r>
              <a:rPr lang="en-US" sz="1000" dirty="0"/>
              <a:t> with </a:t>
            </a:r>
            <a:r>
              <a:rPr lang="en-US" sz="1000" b="1" dirty="0"/>
              <a:t>unique names</a:t>
            </a:r>
            <a:r>
              <a:rPr lang="en-US" sz="1000" dirty="0"/>
              <a:t>.</a:t>
            </a:r>
          </a:p>
          <a:p>
            <a:r>
              <a:rPr lang="en-US" sz="1000" dirty="0"/>
              <a:t>These unique names are called </a:t>
            </a:r>
            <a:r>
              <a:rPr lang="en-US" sz="1000" b="1" dirty="0"/>
              <a:t>identifiers</a:t>
            </a:r>
            <a:r>
              <a:rPr lang="en-US" sz="1000" dirty="0"/>
              <a:t>.</a:t>
            </a:r>
          </a:p>
          <a:p>
            <a:r>
              <a:rPr lang="en-US" sz="1000" dirty="0"/>
              <a:t>Identifiers can be short names (like x and y) or more descriptive names (age, sum, </a:t>
            </a:r>
            <a:r>
              <a:rPr lang="en-US" sz="1000" dirty="0" err="1"/>
              <a:t>totalVolume</a:t>
            </a:r>
            <a:r>
              <a:rPr lang="en-US" sz="1000" dirty="0"/>
              <a:t>).</a:t>
            </a:r>
          </a:p>
          <a:p>
            <a:r>
              <a:rPr lang="en-US" sz="1000" dirty="0"/>
              <a:t>The general rules for constructing names for variables (unique identifiers) are:</a:t>
            </a:r>
          </a:p>
          <a:p>
            <a:r>
              <a:rPr lang="en-US" sz="1000" dirty="0"/>
              <a:t>Names can contain letters, digits, underscores, and dollar signs.</a:t>
            </a:r>
          </a:p>
          <a:p>
            <a:r>
              <a:rPr lang="en-US" sz="1000" dirty="0"/>
              <a:t>Names must begin with a letter.</a:t>
            </a:r>
          </a:p>
          <a:p>
            <a:r>
              <a:rPr lang="en-US" sz="1000" dirty="0"/>
              <a:t>Names can also begin with $ and _ (but we will not use it in this tutorial).</a:t>
            </a:r>
          </a:p>
          <a:p>
            <a:r>
              <a:rPr lang="en-US" sz="1000" dirty="0"/>
              <a:t>Names are case sensitive (y and Y are different variables).</a:t>
            </a:r>
          </a:p>
          <a:p>
            <a:r>
              <a:rPr lang="en-US" sz="1000" dirty="0"/>
              <a:t>Reserved words (like JavaScript keywords) cannot be used as names.</a:t>
            </a:r>
          </a:p>
        </p:txBody>
      </p:sp>
    </p:spTree>
    <p:extLst>
      <p:ext uri="{BB962C8B-B14F-4D97-AF65-F5344CB8AC3E}">
        <p14:creationId xmlns:p14="http://schemas.microsoft.com/office/powerpoint/2010/main" val="141131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420" y="216515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JavaScript identifiers are case-sensitive.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5420" y="682378"/>
            <a:ext cx="5438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The Assignment Operator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JavaScript, the equal sign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is an "assignment" operator, not an "equal to" operator.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This is different from algebra. The following does not make sense in algebra: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719" y="1426419"/>
            <a:ext cx="819455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= x +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5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348718" y="1691958"/>
            <a:ext cx="62552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 JavaScript, however, it makes perfect sense: it assigns the value of x + 5 to x.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(It calculates the value of x + 5 and puts the result into x. The value of x is incremented by 5.)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8719" y="2245956"/>
            <a:ext cx="488949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"equal to" operator is written like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==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in JavaScript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5420" y="2926148"/>
            <a:ext cx="641857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Data Types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variables can hold numbers like 100 and text values like "John Doe".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 programming, text values are called text strings.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can handle many types of data, but for now, just think of numbers and strings.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Strings are written inside double or single quotes. Numbers are written without quotes.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you put a number in quotes, it will be treated as a text string.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420" y="4183360"/>
            <a:ext cx="641857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Strings are written with quotes.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Numbers are written without quotes.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 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 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3.14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 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'Yes I am!'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70C1"/>
                </a:solidFill>
                <a:latin typeface="Consolas"/>
              </a:rPr>
              <a:t>pi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49" y="4192406"/>
            <a:ext cx="2698072" cy="154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5419" y="6584017"/>
            <a:ext cx="64185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Declaring a JavaScript Variable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Creating a variable in JavaScript is called "declaring" a variable.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You declare a JavaScript variable with 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or 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8718" y="7161926"/>
            <a:ext cx="881973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 err="1"/>
              <a:t>var</a:t>
            </a:r>
            <a:r>
              <a:rPr lang="en-US" sz="1000" dirty="0"/>
              <a:t> </a:t>
            </a:r>
            <a:r>
              <a:rPr lang="en-US" sz="1000" dirty="0" err="1"/>
              <a:t>carName</a:t>
            </a:r>
            <a:r>
              <a:rPr lang="en-US" sz="1000" dirty="0"/>
              <a:t>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8718" y="3915407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Eample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401617" y="7529464"/>
            <a:ext cx="3401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or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401617" y="7690126"/>
            <a:ext cx="1031051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348719" y="8078877"/>
            <a:ext cx="6255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After the declaration, the variable has no value (technically it is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To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assign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 value to the variable, use the equal sign: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0354" y="8463598"/>
            <a:ext cx="1454244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348719" y="8716240"/>
            <a:ext cx="60944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can also assign a value to the variable when you declare it: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458677" y="8999138"/>
            <a:ext cx="1736373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6438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56" y="7308088"/>
            <a:ext cx="3311023" cy="125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55" y="4500384"/>
            <a:ext cx="3686176" cy="132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0050" y="505629"/>
            <a:ext cx="645795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Create a variable, assign a value to it, and display it: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59590"/>
            <a:ext cx="3472005" cy="136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0050" y="3248285"/>
            <a:ext cx="5832929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Note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It's a good programming practice to declare all variables at the beginning of a script.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0050" y="3768586"/>
            <a:ext cx="59008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One Statement, Many Variables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You can declare many variables in one statement.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Start the statement 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and separate the variables by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comma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4576" y="4320471"/>
            <a:ext cx="58063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You can declare many variables in one statement.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 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endParaRPr lang="en-US" sz="1000" dirty="0">
              <a:solidFill>
                <a:srgbClr val="8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83252" y="6466414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 declaration can span multiple lines: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273318" y="6601480"/>
            <a:ext cx="60863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You can declare many variables in one statement.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 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5687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59348"/>
            <a:ext cx="3571875" cy="14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875" y="217914"/>
            <a:ext cx="62865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Value = undefined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computer programs, variables are often declared without a value. The value can be something that has to be calculated, or something that will be provided later, like user input.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 variable declared without a value will have the value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variable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will have the value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after the execution of this statement: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75" y="1425565"/>
            <a:ext cx="6286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 variable without a value has the value of: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75" y="1148566"/>
            <a:ext cx="798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2875" y="3980110"/>
            <a:ext cx="6286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Re-Declaring JavaScript Variables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you re-declare a JavaScript variable declared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it will not lose its value.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variable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will still have the value "Volvo" after the execution of these statements: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875" y="5221397"/>
            <a:ext cx="628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If you re-declare a JavaScript variable, it will not lose its value.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017" y="4812535"/>
            <a:ext cx="798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48" y="4658125"/>
            <a:ext cx="4459827" cy="141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89017" y="8249334"/>
            <a:ext cx="519112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You cannot re-declare a variable declared 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or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This will not work: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0000CD"/>
              </a:solidFill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br>
              <a:rPr lang="en-US" sz="1000" dirty="0"/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22542" b="1"/>
          <a:stretch/>
        </p:blipFill>
        <p:spPr>
          <a:xfrm>
            <a:off x="2760326" y="2762250"/>
            <a:ext cx="3784569" cy="1438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8357" y="185540"/>
            <a:ext cx="75474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Can Change HTML Styles (CSS)</a:t>
            </a: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Changing the style of an HTML element, is a variant of changing an HTML attribute: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357" y="601038"/>
            <a:ext cx="58864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 Can JavaScript Do?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can change the style of an HTML element.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'demo'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style.fontSize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'35px'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Me!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2072"/>
          <a:stretch/>
        </p:blipFill>
        <p:spPr>
          <a:xfrm>
            <a:off x="2760326" y="601038"/>
            <a:ext cx="2463548" cy="9864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74" y="764862"/>
            <a:ext cx="1433330" cy="822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281170" y="3001695"/>
            <a:ext cx="49427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 Can Hide HTML Elements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Hiding HTML elements can be done by changing the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display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style: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1170" y="3417193"/>
            <a:ext cx="622123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 Can JavaScript Do?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can hide HTML elements.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'demo'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style.display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'none'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Me!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930" y="4086393"/>
            <a:ext cx="2603274" cy="658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281170" y="5492308"/>
            <a:ext cx="5886450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 Can Show HTML Elements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Showing hidden HTML elements can also be done by changing the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display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style: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1170" y="5986249"/>
            <a:ext cx="63853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 Can JavaScript Do?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 can show hidden HTML elements.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display:none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 JavaScript!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'demo'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style.display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'block'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Me!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3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3637" y="317354"/>
            <a:ext cx="62560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Arithmetic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As with algebra, you can do arithmetic with JavaScript variables, using operators like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and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3637" y="790905"/>
            <a:ext cx="58092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pPr lvl="0"/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pPr lvl="0"/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pPr lvl="0"/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pPr lvl="0"/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result of adding 5 + 2 + 3 is: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pPr lvl="0"/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pPr lvl="0"/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pPr lvl="0"/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0"/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0"/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pPr lvl="0"/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pPr lvl="0"/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713" y="953466"/>
            <a:ext cx="3058944" cy="12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0727" y="667794"/>
            <a:ext cx="638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Example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071" y="3345450"/>
            <a:ext cx="50419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can also add strings, but strings will be concatenated: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400727" y="4030345"/>
            <a:ext cx="61089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result of adding "John" + " " + "Doe" is: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801" y="3703615"/>
            <a:ext cx="2867297" cy="106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54974" y="6584890"/>
            <a:ext cx="129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Verdana"/>
              </a:rPr>
              <a:t>Also try this:</a:t>
            </a:r>
            <a:endParaRPr lang="en-US" sz="1200" b="1" dirty="0"/>
          </a:p>
        </p:txBody>
      </p:sp>
      <p:sp>
        <p:nvSpPr>
          <p:cNvPr id="14" name="Rectangle 13"/>
          <p:cNvSpPr/>
          <p:nvPr/>
        </p:nvSpPr>
        <p:spPr>
          <a:xfrm>
            <a:off x="454974" y="6861889"/>
            <a:ext cx="357092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result of adding "5" + 2 + 3 is: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07" y="8011160"/>
            <a:ext cx="3096593" cy="118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209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6" y="7435850"/>
            <a:ext cx="3346450" cy="13695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96" y="3627719"/>
            <a:ext cx="2982333" cy="120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7243" y="100151"/>
            <a:ext cx="552812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Note</a:t>
            </a:r>
          </a:p>
          <a:p>
            <a:r>
              <a:rPr lang="en-US" sz="1000" dirty="0"/>
              <a:t>If you put a number in quotes, the rest of the numbers will be treated as strings, and concatenated.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437243" y="538686"/>
            <a:ext cx="853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Now try this: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7244" y="796022"/>
            <a:ext cx="52088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result of adding 2 + 3 + "5" is: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06" y="1247552"/>
            <a:ext cx="3004893" cy="117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37243" y="2569368"/>
            <a:ext cx="6094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Dollar Sign $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Since JavaScript treats a dollar sign as a letter, identifiers containing $ are valid variable names: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588" y="3434486"/>
            <a:ext cx="5427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dollar sign is treated as a letter in JavaScript names.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$$$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$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myMoney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$$$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$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myMoney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6660" y="5402836"/>
            <a:ext cx="6042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Using the dollar sign is not very common in JavaScript, but professional programmers often use it as an alias for the main function in a JavaScript library.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the JavaScript library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jQuery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for instance, the main function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$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used to select HTML elements. In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jQuery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$("p");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means "select all p elements".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9252" y="6180305"/>
            <a:ext cx="5916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Underscore (_)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Since JavaScript treats underscore as a letter, identifiers containing _ are valid variable names: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7243" y="6869598"/>
            <a:ext cx="574856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underscore is treated as a letter in JavaScript names.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_x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_100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_x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_100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1741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6100" y="214922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9)JavaScript Let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6613" y="676587"/>
            <a:ext cx="6224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 was introduced in 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2"/>
              </a:rPr>
              <a:t>ES6 (2015)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cannot be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must be Declared before use.</a:t>
            </a:r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have Block Scope.</a:t>
            </a:r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6612" y="1367971"/>
            <a:ext cx="62248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Cannot be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Redeclared</a:t>
            </a:r>
            <a:endParaRPr lang="en-US" sz="12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cannot be </a:t>
            </a:r>
            <a:r>
              <a:rPr lang="en-US" sz="1000" b="1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You cannot accidentally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a variable.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you can not do this: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6612" y="2352856"/>
            <a:ext cx="3429000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1000" dirty="0"/>
              <a:t>let x = "John Doe";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let x = 0;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// </a:t>
            </a:r>
            <a:r>
              <a:rPr lang="en-US" sz="1000" dirty="0" err="1"/>
              <a:t>SyntaxError</a:t>
            </a:r>
            <a:r>
              <a:rPr lang="en-US" sz="1000" dirty="0"/>
              <a:t>: 'x' has already been declared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0727" y="2106635"/>
            <a:ext cx="638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Example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06613" y="3275028"/>
            <a:ext cx="13805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you can: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6613" y="3874115"/>
            <a:ext cx="3429000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"John 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306612" y="3627894"/>
            <a:ext cx="638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Example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6612" y="4511278"/>
            <a:ext cx="6224816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Block Scope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Before ES6 (2015), JavaScript had only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Global Scope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and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Function Scope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ES6 introduced two important new JavaScript keywords: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and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These two keywords provide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Block Scope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in JavaScript.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declared inside a { } block cannot be accessed from outside the block: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0727" y="5570815"/>
            <a:ext cx="45395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  <a:br>
              <a:rPr lang="en-US" sz="1000" dirty="0"/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 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br>
              <a:rPr lang="en-US" sz="1000" dirty="0"/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br>
              <a:rPr lang="en-US" sz="1000" dirty="0"/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x can NOT be used here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365574" y="6449081"/>
            <a:ext cx="58476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declared with 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 can NOT have block scope.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declared inside a { } block can be accessed from outside the block.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727" y="5296108"/>
            <a:ext cx="638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Example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9074" y="7126189"/>
            <a:ext cx="3429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  <a:br>
              <a:rPr lang="en-US" sz="1000" dirty="0"/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 </a:t>
            </a:r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br>
              <a:rPr lang="en-US" sz="1000" dirty="0"/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br>
              <a:rPr lang="en-US" sz="1000" dirty="0"/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x CAN be used here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400727" y="6879968"/>
            <a:ext cx="638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Example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9073" y="7834075"/>
            <a:ext cx="6102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Redeclaring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Variables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a variable using 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 can impose problems.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a variable inside a block will also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the variable outside the block: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3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228" y="367249"/>
            <a:ext cx="5791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let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Redeclaring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a JavaScript variable with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&lt;b&gt;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is allowed anywhere in a program: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Now x is 2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Now x is 3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7" y="1671160"/>
            <a:ext cx="3953744" cy="135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With 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itchFamily="49" charset="0"/>
                <a:cs typeface="Arial" pitchFamily="34" charset="0"/>
              </a:rPr>
              <a:t>let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,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redeclaring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 a variable in the same block is NOT allowed:</a:t>
            </a:r>
            <a:r>
              <a: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544" y="3845124"/>
            <a:ext cx="45262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a variable in the same block is NOT allowed: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785" y="4367856"/>
            <a:ext cx="3917043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br>
              <a:rPr lang="en-US" sz="1000" dirty="0"/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  <a:br>
              <a:rPr lang="en-US" sz="1000" dirty="0"/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  <a:br>
              <a:rPr lang="en-US" sz="1000" dirty="0"/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0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2400" y="1524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Redeclaring a variable with </a:t>
            </a: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itchFamily="49" charset="0"/>
                <a:cs typeface="Arial" pitchFamily="34" charset="0"/>
              </a:rPr>
              <a:t>let</a:t>
            </a: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, in another block, IS allowed:</a:t>
            </a:r>
            <a:r>
              <a:rPr kumimoji="0" 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785" y="6363235"/>
            <a:ext cx="51770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a variable in the same block is NOT allowed: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0785" y="6650106"/>
            <a:ext cx="60272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let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Redeclaring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a variable with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in another scope, or in another block, is allowed: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 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 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 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7" y="8040339"/>
            <a:ext cx="4091739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558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46" y="6433457"/>
            <a:ext cx="4205629" cy="1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39" y="715404"/>
            <a:ext cx="3718832" cy="115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3413" y="130629"/>
            <a:ext cx="73859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Let Hoisting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are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hoisted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to the top and can be initialized at any time.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Meaning: You can use the variable before it is declared: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170" y="1340346"/>
            <a:ext cx="66838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Hoisting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With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&lt;b&gt;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you can use a variable before it is declared: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170" y="1106889"/>
            <a:ext cx="845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This is OK:</a:t>
            </a: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4170" y="4262237"/>
            <a:ext cx="62266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you want to learn more about hoisting, study the chapter 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4"/>
              </a:rPr>
              <a:t>JavaScript Hoisting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are also hoisted to the top of the block, but not initialized.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Meaning: Using a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variable before it is declared will result in a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ReferenceError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4169" y="5305147"/>
            <a:ext cx="606697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Hoisting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With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you cannot use a variable before it is declared.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"Saab"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catch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6495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8535" y="93702"/>
            <a:ext cx="2034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10)JavaScript </a:t>
            </a:r>
            <a:r>
              <a:rPr lang="en-US" b="1" dirty="0" err="1"/>
              <a:t>Const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52400" y="512624"/>
            <a:ext cx="628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 was introduced in 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2"/>
              </a:rPr>
              <a:t>ES6 (2015)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cannot be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cannot be Reassigned.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have Block Scope.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220510"/>
            <a:ext cx="3429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Cannot be Reassigned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variable cannot be reassigned: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788637"/>
            <a:ext cx="62865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3.141592653589793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3.14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catch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70" y="1919263"/>
            <a:ext cx="3961130" cy="1236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52400" y="4682982"/>
            <a:ext cx="502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Must be Assigned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JavaScript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variables must be assigned a value when they are declared: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384" y="5360770"/>
            <a:ext cx="241554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Segoe UI"/>
              </a:rPr>
              <a:t>Correct</a:t>
            </a:r>
          </a:p>
          <a:p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PI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3.14159265359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384" y="5852775"/>
            <a:ext cx="2415616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Incorrect</a:t>
            </a:r>
          </a:p>
          <a:p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PI;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PI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3.14159265359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599168"/>
            <a:ext cx="588264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When to use JavaScript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Always declare a variable with </a:t>
            </a:r>
            <a:r>
              <a:rPr lang="en-US" sz="1000" b="1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when you know that the value should not be changed.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Use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when you declare: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 new Array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 new Object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 new Function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 new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RegExp</a:t>
            </a:r>
            <a:endParaRPr lang="en-US" sz="1000" dirty="0">
              <a:solidFill>
                <a:srgbClr val="000000"/>
              </a:solidFill>
              <a:latin typeface="Verdana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384" y="8101060"/>
            <a:ext cx="61875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Constant Objects and Arrays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keyword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a little misleading.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It does not define a constant value. It defines a constant reference to a value.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Because of this you can NOT: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Reassign a constant value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Reassign a constant array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Reassign a constant object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But you CAN: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Change the elements of constant array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Change the properties of constant object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98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113" y="5714226"/>
            <a:ext cx="3822212" cy="154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06" y="2222183"/>
            <a:ext cx="3568034" cy="1394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860" y="163175"/>
            <a:ext cx="3429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Constant Arrays</a:t>
            </a:r>
          </a:p>
          <a:p>
            <a:r>
              <a:rPr lang="en-US" sz="1000" dirty="0"/>
              <a:t>You can change the elements of a constant array: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420" y="658773"/>
            <a:ext cx="58242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Declaring a constant array does NOT make the elements unchangeable: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 Array: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[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"Saab"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"BMW"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Change an element: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70C1"/>
                </a:solidFill>
                <a:latin typeface="Consolas"/>
              </a:rPr>
              <a:t>cars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"Toyota"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Add an element: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70C1"/>
                </a:solidFill>
                <a:latin typeface="Consolas"/>
              </a:rPr>
              <a:t>cars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push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"Audi"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the Array: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2420" y="4752201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But you can NOT reassign the array:</a:t>
            </a:r>
            <a:endParaRPr lang="en-US" sz="1000" b="1" dirty="0"/>
          </a:p>
        </p:txBody>
      </p:sp>
      <p:sp>
        <p:nvSpPr>
          <p:cNvPr id="7" name="Rectangle 6"/>
          <p:cNvSpPr/>
          <p:nvPr/>
        </p:nvSpPr>
        <p:spPr>
          <a:xfrm>
            <a:off x="312420" y="5146328"/>
            <a:ext cx="558038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You can NOT reassign a constant array: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[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"Saab"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"BMW"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[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"Toyota"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"Audi"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catch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29312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65" y="981774"/>
            <a:ext cx="4076382" cy="1648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9529" y="227037"/>
            <a:ext cx="3429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Constant Objects</a:t>
            </a:r>
          </a:p>
          <a:p>
            <a:r>
              <a:rPr lang="en-US" sz="1000" dirty="0"/>
              <a:t>You can change the properties of a constant object: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28" y="809518"/>
            <a:ext cx="616095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Declaring a constant object does NOT make the objects properties unchangeable: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type: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"Fiat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model: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"500"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color: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"white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Change a property: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"red"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Add a property: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owner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"Johnson"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the property: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"Car owner is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owner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2869" y="4174165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But you can NOT reassign the object:</a:t>
            </a:r>
            <a:endParaRPr lang="en-US" sz="1000" b="1" dirty="0"/>
          </a:p>
        </p:txBody>
      </p:sp>
      <p:sp>
        <p:nvSpPr>
          <p:cNvPr id="7" name="Rectangle 6"/>
          <p:cNvSpPr/>
          <p:nvPr/>
        </p:nvSpPr>
        <p:spPr>
          <a:xfrm>
            <a:off x="219528" y="5072261"/>
            <a:ext cx="5551351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You can NOT reassign a constant object: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type: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"Fiat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model: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"500"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color: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"white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type: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"Volvo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model: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"EX60"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color: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"red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catch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203" y="4604881"/>
            <a:ext cx="3726946" cy="157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4777" y="7780695"/>
            <a:ext cx="52801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Browser Support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 is not supported in Internet Explorer 10 or earlier.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following table defines the first browser versions with full support for 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46" y="8519359"/>
            <a:ext cx="5341079" cy="121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216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50" y="271612"/>
            <a:ext cx="641985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Block Scope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Declaring a variable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similar to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when it comes to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Block Scope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x declared in the block, in this example, is not the same as the x declared outside the block: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450" y="834422"/>
            <a:ext cx="531495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JavaScropt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variables has block scope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 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Here x is 10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  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Here x is 2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Here x is 10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"x is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4" y="1766888"/>
            <a:ext cx="3648075" cy="129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3362" y="3579050"/>
            <a:ext cx="62245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can learn more about block scope in the chapter </a:t>
            </a:r>
            <a:r>
              <a:rPr lang="en-US" sz="1000" dirty="0">
                <a:latin typeface="Verdana"/>
                <a:hlinkClick r:id="rId3"/>
              </a:rPr>
              <a:t>JavaScript Scope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328295" y="3844411"/>
            <a:ext cx="342900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8770" y="4609358"/>
            <a:ext cx="60439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an existing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or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variable to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in the same scope, is not allowed: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444" y="4877429"/>
            <a:ext cx="3429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 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9896" y="7001087"/>
            <a:ext cx="64249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an existing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or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variable to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in the same scope, is not allowed: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5444" y="7252310"/>
            <a:ext cx="51485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  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 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 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 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 </a:t>
            </a:r>
            <a:r>
              <a:rPr lang="en-US" sz="1000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 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Not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45850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170815"/>
            <a:ext cx="6108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Redeclaring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a variable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in another scope, or in another block, is allowed: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5100" y="496213"/>
            <a:ext cx="64897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{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 </a:t>
            </a:r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Allowed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100" y="2158206"/>
            <a:ext cx="6489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Hoisting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are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hoisted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to the top and can be initialized at any time.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Meaning: You can use the variable before it is declared: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700" y="2753191"/>
            <a:ext cx="3429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</a:t>
            </a:r>
            <a:endParaRPr lang="en-US" sz="1000" b="1" dirty="0">
              <a:solidFill>
                <a:srgbClr val="000000"/>
              </a:solidFill>
              <a:latin typeface="Segoe UI"/>
            </a:endParaRP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This is OK: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700" y="3184078"/>
            <a:ext cx="52197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Hoisting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With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&lt;b&gt;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you can use a variable before it is declared: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1" y="2856289"/>
            <a:ext cx="3905250" cy="122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63855" y="6046400"/>
            <a:ext cx="61766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you want to learn more about hoisting, study the chapter 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3"/>
              </a:rPr>
              <a:t>JavaScript Hoisting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Variables defined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are also hoisted to the top, but not initialized.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Meaning: Using a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variable before it is declared will result in a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ReferenceError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3854" y="6603738"/>
            <a:ext cx="512254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Hoisting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With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&lt;b&gt;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you cannot use a variable before it is declared: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AF00DB"/>
                </a:solidFill>
                <a:latin typeface="Consolas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795E26"/>
                </a:solidFill>
                <a:latin typeface="Consolas"/>
              </a:rPr>
              <a:t>alert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catch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err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45" y="7735810"/>
            <a:ext cx="4020729" cy="123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54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3973" y="94734"/>
            <a:ext cx="1976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Output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5502" y="464066"/>
            <a:ext cx="3212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Display Possibilities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399" y="833398"/>
            <a:ext cx="4775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can "display" data in different ways: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Writing into an HTML element, using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innerHTML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Writing into the HTML output using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document.write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()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Writing into an alert box, using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window.alert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()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Writing into the browser console, using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console.log()</a:t>
            </a:r>
            <a:endParaRPr lang="en-US" altLang="en-US" sz="1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95502" y="1849061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Using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innerHTML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2218393"/>
            <a:ext cx="6337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To access an HTML element, JavaScript can use the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(id)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method.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id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attribute defines the HTML element. The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innerHTML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property defines the HTML content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600" y="2618503"/>
            <a:ext cx="57785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508" y="2864724"/>
            <a:ext cx="2459038" cy="118196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8600" y="4951395"/>
            <a:ext cx="6629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Changing the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innerHTML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property of an HTML element is a common way to display data in HTML.</a:t>
            </a:r>
            <a:endParaRPr lang="en-US" sz="1000" dirty="0"/>
          </a:p>
        </p:txBody>
      </p:sp>
      <p:sp>
        <p:nvSpPr>
          <p:cNvPr id="16" name="Rectangle 15"/>
          <p:cNvSpPr/>
          <p:nvPr/>
        </p:nvSpPr>
        <p:spPr>
          <a:xfrm>
            <a:off x="228600" y="5265381"/>
            <a:ext cx="5054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Using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document.write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  <a:p>
            <a:pPr lvl="0"/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For testing purposes, it is convenient to use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document.write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()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en-US" alt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228600" y="5720190"/>
            <a:ext cx="63373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Never call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document.write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after the document has finished loading.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 will overwrite the whole document.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document.write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74" y="5680879"/>
            <a:ext cx="2674746" cy="123900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28600" y="8551088"/>
            <a:ext cx="5923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Using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document.write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after an HTML document is loaded, will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delete all existing HTML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256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069" y="2922716"/>
            <a:ext cx="3422788" cy="14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14500" y="16183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11)JavaScript Operators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4660" y="645796"/>
            <a:ext cx="5925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Assignment Operator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assigns a value to a variable.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9301" y="922795"/>
            <a:ext cx="17588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Assignment Examples</a:t>
            </a:r>
            <a:endParaRPr lang="en-US" sz="12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6090" y="1199794"/>
            <a:ext cx="46659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265" y="922795"/>
            <a:ext cx="3241023" cy="14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31799" y="2784117"/>
            <a:ext cx="468884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Assignment (=)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Assign the value 5 to x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Assign the value 2 to y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Assign the value x + y to z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z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"The sum of x + y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1799" y="5492551"/>
            <a:ext cx="46013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Addition Operator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adds numbers: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9300" y="5822890"/>
            <a:ext cx="4624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+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219" y="6046549"/>
            <a:ext cx="3609237" cy="141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401" y="5623560"/>
            <a:ext cx="6399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Adding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05" y="5677194"/>
            <a:ext cx="2774495" cy="118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5430" y="231301"/>
            <a:ext cx="5361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4670" y="524042"/>
            <a:ext cx="42118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Multiplication Operator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multiplies numbers.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endParaRPr lang="en-US" sz="1000" b="1" dirty="0"/>
          </a:p>
          <a:p>
            <a:r>
              <a:rPr lang="en-US" sz="1000" b="1" dirty="0"/>
              <a:t>Multiplying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*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*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79" y="565450"/>
            <a:ext cx="3469322" cy="143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7308" y="2794562"/>
            <a:ext cx="46990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Types of JavaScript Operators</a:t>
            </a:r>
          </a:p>
          <a:p>
            <a:endParaRPr lang="en-US" sz="1400" dirty="0">
              <a:solidFill>
                <a:srgbClr val="000000"/>
              </a:solidFill>
              <a:latin typeface="Segoe UI"/>
            </a:endParaRP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There are different types of JavaScript operators:</a:t>
            </a:r>
          </a:p>
          <a:p>
            <a:endParaRPr lang="en-US" sz="1200" dirty="0">
              <a:solidFill>
                <a:srgbClr val="000000"/>
              </a:solidFill>
              <a:latin typeface="Verdana"/>
            </a:endParaRP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Arithmetic Operators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Assignment Operators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Comparison Operators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Logical Operators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Conditional Operators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Type Operators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308" y="4610444"/>
            <a:ext cx="4642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JavaScript Arithmetic Operators</a:t>
            </a:r>
          </a:p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Arithmetic Operators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are used to perform arithmetic on numbers: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7308" y="4909263"/>
            <a:ext cx="41991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b="1" dirty="0">
                <a:solidFill>
                  <a:srgbClr val="000000"/>
                </a:solidFill>
                <a:latin typeface="Consolas"/>
              </a:rPr>
            </a:br>
            <a:r>
              <a:rPr lang="en-US" sz="1000" b="1" dirty="0" err="1">
                <a:solidFill>
                  <a:srgbClr val="000000"/>
                </a:solidFill>
                <a:latin typeface="Segoe UI"/>
              </a:rPr>
              <a:t>Arthmetic</a:t>
            </a:r>
            <a:r>
              <a:rPr lang="en-US" sz="1000" b="1" dirty="0">
                <a:solidFill>
                  <a:srgbClr val="000000"/>
                </a:solidFill>
                <a:latin typeface="Segoe UI"/>
              </a:rPr>
              <a:t> Operators Example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Arithmetic Operations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 typical arithmetic operation takes two numbers (or expressions) and produces a new number.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*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856481"/>
              </p:ext>
            </p:extLst>
          </p:nvPr>
        </p:nvGraphicFramePr>
        <p:xfrm>
          <a:off x="1233964" y="7156032"/>
          <a:ext cx="3444876" cy="2222838"/>
        </p:xfrm>
        <a:graphic>
          <a:graphicData uri="http://schemas.openxmlformats.org/drawingml/2006/table">
            <a:tbl>
              <a:tblPr/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+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Addition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*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Multiplication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**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Exponentiation (</a:t>
                      </a:r>
                      <a:r>
                        <a:rPr lang="en-US" sz="1000" dirty="0">
                          <a:effectLst/>
                          <a:hlinkClick r:id="rId4"/>
                        </a:rPr>
                        <a:t>ES2016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/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Division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%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Modulus (Division Remainder)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++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Increment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--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Decrement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55840" y="9486185"/>
            <a:ext cx="5045800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Arithmetic operators are fully described in the </a:t>
            </a:r>
            <a:r>
              <a:rPr lang="en-US" sz="1000" b="1" dirty="0">
                <a:solidFill>
                  <a:srgbClr val="000000"/>
                </a:solidFill>
                <a:latin typeface="Verdana"/>
                <a:hlinkClick r:id="rId5"/>
              </a:rPr>
              <a:t>JS Arithmetic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chapter.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9340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49" y="7539087"/>
            <a:ext cx="2843751" cy="156436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774" y="161657"/>
            <a:ext cx="534352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Assignment Operators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Assignment operators assign values to JavaScript variables.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Addition Assignment Operator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+=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adds a value to a variable.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6054" y="1146542"/>
            <a:ext cx="3429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+=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387604"/>
            <a:ext cx="3701609" cy="141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58266"/>
              </p:ext>
            </p:extLst>
          </p:nvPr>
        </p:nvGraphicFramePr>
        <p:xfrm>
          <a:off x="418025" y="3854976"/>
          <a:ext cx="5915024" cy="2197840"/>
        </p:xfrm>
        <a:graphic>
          <a:graphicData uri="http://schemas.openxmlformats.org/drawingml/2006/table">
            <a:tbl>
              <a:tblPr/>
              <a:tblGrid>
                <a:gridCol w="1476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9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Operator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Example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Same As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=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+=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+=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x +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-=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-=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x -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*=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*=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x *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/=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/=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x /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%=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%=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x %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**=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**=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x = x ** 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00049" y="6205835"/>
            <a:ext cx="5932999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Assignment operators are fully described in the </a:t>
            </a:r>
            <a:r>
              <a:rPr lang="en-US" sz="1000" b="1" dirty="0">
                <a:hlinkClick r:id="rId4"/>
              </a:rPr>
              <a:t>JS Assignment</a:t>
            </a:r>
            <a:r>
              <a:rPr lang="en-US" sz="1000" dirty="0"/>
              <a:t> chapter.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049" y="6575366"/>
            <a:ext cx="5933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Adding JavaScript Strings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can also be used to add (concatenate) strings.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049" y="6806992"/>
            <a:ext cx="50482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+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+ operator concatenates (adds) strings.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7153" y="9116953"/>
            <a:ext cx="1580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The result of text3 will be: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7153" y="9361537"/>
            <a:ext cx="667170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John Doe</a:t>
            </a:r>
          </a:p>
        </p:txBody>
      </p:sp>
    </p:spTree>
    <p:extLst>
      <p:ext uri="{BB962C8B-B14F-4D97-AF65-F5344CB8AC3E}">
        <p14:creationId xmlns:p14="http://schemas.microsoft.com/office/powerpoint/2010/main" val="221265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6" y="4503194"/>
            <a:ext cx="2833192" cy="131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5100" y="160635"/>
            <a:ext cx="5143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+=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assignment operator can also be used to add (concatenate) strings: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5100" y="283076"/>
            <a:ext cx="37465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assignment operator += can concatenate strings.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"What a very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"nice day"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472450"/>
            <a:ext cx="3260725" cy="109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06" y="1675422"/>
            <a:ext cx="2405062" cy="907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1300" y="2639877"/>
            <a:ext cx="4991100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When used on strings, the + operator is called the concatenation operator.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300" y="2908234"/>
            <a:ext cx="5143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Adding Strings and Numbers</a:t>
            </a:r>
          </a:p>
          <a:p>
            <a:r>
              <a:rPr lang="en-US" sz="1000" dirty="0"/>
              <a:t>Adding two numbers, will return the sum, but adding a number and a string will return a string: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3850" y="3301413"/>
            <a:ext cx="46215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Adding a number and a string, returns a string.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06" y="3390200"/>
            <a:ext cx="2309812" cy="97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83359" y="5892393"/>
            <a:ext cx="5883910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If you add a number and a string, the result will be a string!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330" y="6186307"/>
            <a:ext cx="3429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JavaScript Comparison Operators</a:t>
            </a:r>
          </a:p>
          <a:p>
            <a:br>
              <a:rPr lang="en-US" sz="1000" dirty="0"/>
            </a:br>
            <a:endParaRPr lang="en-US" sz="10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730231"/>
              </p:ext>
            </p:extLst>
          </p:nvPr>
        </p:nvGraphicFramePr>
        <p:xfrm>
          <a:off x="383540" y="6562981"/>
          <a:ext cx="3641566" cy="2622220"/>
        </p:xfrm>
        <a:graphic>
          <a:graphicData uri="http://schemas.openxmlformats.org/drawingml/2006/table">
            <a:tbl>
              <a:tblPr/>
              <a:tblGrid>
                <a:gridCol w="436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==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equal to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===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equal value and equal type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!=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not equal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!==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not equal value or not equal type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&gt;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greater than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&lt;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less than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&gt;=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greater than or equal to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&lt;=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less than or equal to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?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ternary operator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26208" y="9253835"/>
            <a:ext cx="5102703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Comparison operators are fully described in the </a:t>
            </a:r>
            <a:r>
              <a:rPr lang="en-US" sz="1000" b="1" dirty="0">
                <a:hlinkClick r:id="rId6"/>
              </a:rPr>
              <a:t>JS Comparisons</a:t>
            </a:r>
            <a:r>
              <a:rPr lang="en-US" sz="1000" dirty="0"/>
              <a:t> chapter.</a:t>
            </a:r>
          </a:p>
        </p:txBody>
      </p:sp>
    </p:spTree>
    <p:extLst>
      <p:ext uri="{BB962C8B-B14F-4D97-AF65-F5344CB8AC3E}">
        <p14:creationId xmlns:p14="http://schemas.microsoft.com/office/powerpoint/2010/main" val="1804770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025" y="205085"/>
            <a:ext cx="3429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/>
              <a:t>JavaScript Logical Operators</a:t>
            </a:r>
          </a:p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67954"/>
              </p:ext>
            </p:extLst>
          </p:nvPr>
        </p:nvGraphicFramePr>
        <p:xfrm>
          <a:off x="200025" y="635972"/>
          <a:ext cx="5915024" cy="987928"/>
        </p:xfrm>
        <a:graphic>
          <a:graphicData uri="http://schemas.openxmlformats.org/drawingml/2006/table">
            <a:tbl>
              <a:tblPr/>
              <a:tblGrid>
                <a:gridCol w="7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6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&amp;&amp;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logical and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||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logical or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!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logical not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00025" y="1756886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200025" y="1756886"/>
            <a:ext cx="4991100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Logical operators are fully described in the </a:t>
            </a:r>
            <a:r>
              <a:rPr lang="en-US" sz="1000" b="1" dirty="0">
                <a:hlinkClick r:id="rId2"/>
              </a:rPr>
              <a:t>JS Comparisons</a:t>
            </a:r>
            <a:r>
              <a:rPr lang="en-US" sz="1000" dirty="0"/>
              <a:t> chapter.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0025" y="2024042"/>
            <a:ext cx="3429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JavaScript Type Operators</a:t>
            </a:r>
          </a:p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377273"/>
              </p:ext>
            </p:extLst>
          </p:nvPr>
        </p:nvGraphicFramePr>
        <p:xfrm>
          <a:off x="200025" y="2283881"/>
          <a:ext cx="5915025" cy="740946"/>
        </p:xfrm>
        <a:graphic>
          <a:graphicData uri="http://schemas.openxmlformats.org/drawingml/2006/table">
            <a:tbl>
              <a:tblPr/>
              <a:tblGrid>
                <a:gridCol w="1772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38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Operator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8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typeof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Returns the type of a variable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8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instanceof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Returns true if an object is an instance of an object type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00025" y="3112478"/>
            <a:ext cx="4933043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Type operators are fully described in the </a:t>
            </a:r>
            <a:r>
              <a:rPr lang="en-US" sz="1000" b="1" dirty="0">
                <a:solidFill>
                  <a:srgbClr val="000000"/>
                </a:solidFill>
                <a:latin typeface="Verdana"/>
                <a:hlinkClick r:id="rId3"/>
              </a:rPr>
              <a:t>JS Type Conversion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chapter.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200025" y="3453755"/>
            <a:ext cx="61572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0000"/>
                </a:solidFill>
                <a:latin typeface="Segoe UI"/>
              </a:rPr>
              <a:t>JavaScript Bitwise Operators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Bit operators work on 32 bits numbers.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Any numeric operand in the operation is converted into a 32 bit number. The result is converted back to a JavaScript number.</a:t>
            </a:r>
            <a:endParaRPr lang="en-US" sz="10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131860"/>
              </p:ext>
            </p:extLst>
          </p:nvPr>
        </p:nvGraphicFramePr>
        <p:xfrm>
          <a:off x="321128" y="4561751"/>
          <a:ext cx="5915026" cy="1859840"/>
        </p:xfrm>
        <a:graphic>
          <a:graphicData uri="http://schemas.openxmlformats.org/drawingml/2006/table">
            <a:tbl>
              <a:tblPr/>
              <a:tblGrid>
                <a:gridCol w="708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7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6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Operator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Example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Same as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Result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Decimal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&amp;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AND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5 &amp; 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0101 &amp; 0001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0001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 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|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OR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5 | 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0101 | 0001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0101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 5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~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NOT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~ 5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 ~0101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1010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 10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^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XOR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5 ^ 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0101 ^ 0001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0100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 4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&lt;&lt;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left shift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5 &lt;&lt; 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0101 &lt;&lt; 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1010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 10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&gt;&gt;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right shift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5 &gt;&gt; 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0101 &gt;&gt; 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0010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  2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&gt;&gt;&gt;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unsigned right shift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5 &gt;&gt;&gt; 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0101 &gt;&gt;&gt; 1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0010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  2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42900" y="6597640"/>
            <a:ext cx="586740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The examples above uses 4 bits unsigned examples. But JavaScript uses 32-bit signed numbers.</a:t>
            </a:r>
            <a:br>
              <a:rPr lang="en-US" sz="1000" dirty="0"/>
            </a:br>
            <a:r>
              <a:rPr lang="en-US" sz="1000" dirty="0"/>
              <a:t>Because of this, in JavaScript, ~ 5 will not return 10. It will return -6.</a:t>
            </a:r>
            <a:br>
              <a:rPr lang="en-US" sz="1000" dirty="0"/>
            </a:br>
            <a:r>
              <a:rPr lang="en-US" sz="1000" dirty="0"/>
              <a:t>~00000000000000000000000000000101 will return 11111111111111111111111111111010</a:t>
            </a:r>
          </a:p>
          <a:p>
            <a:r>
              <a:rPr lang="en-US" sz="1000" dirty="0"/>
              <a:t>Bitwise operators are fully described in the </a:t>
            </a:r>
            <a:r>
              <a:rPr lang="en-US" sz="1000" b="1" dirty="0">
                <a:hlinkClick r:id="rId4"/>
              </a:rPr>
              <a:t>JS Bitwise</a:t>
            </a:r>
            <a:r>
              <a:rPr lang="en-US" sz="1000" dirty="0"/>
              <a:t> chapter.</a:t>
            </a:r>
          </a:p>
        </p:txBody>
      </p:sp>
    </p:spTree>
    <p:extLst>
      <p:ext uri="{BB962C8B-B14F-4D97-AF65-F5344CB8AC3E}">
        <p14:creationId xmlns:p14="http://schemas.microsoft.com/office/powerpoint/2010/main" val="2984726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4500" y="14659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/>
              </a:rPr>
              <a:t>12)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JvaScript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 Arithmetic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" y="677912"/>
            <a:ext cx="652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JavaScript Arithmetic Operators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Arithmetic operators perform arithmetic on numbers (literals or variables).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454373"/>
              </p:ext>
            </p:extLst>
          </p:nvPr>
        </p:nvGraphicFramePr>
        <p:xfrm>
          <a:off x="190500" y="1335352"/>
          <a:ext cx="5915025" cy="1450764"/>
        </p:xfrm>
        <a:graphic>
          <a:graphicData uri="http://schemas.openxmlformats.org/drawingml/2006/table">
            <a:tbl>
              <a:tblPr/>
              <a:tblGrid>
                <a:gridCol w="147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8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Operator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Description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+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Addition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-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Subtraction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*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Multiplication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**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Exponentiation (</a:t>
                      </a:r>
                      <a:r>
                        <a:rPr lang="en-US" sz="500">
                          <a:effectLst/>
                          <a:hlinkClick r:id="rId2"/>
                        </a:rPr>
                        <a:t>ES2016</a:t>
                      </a:r>
                      <a:r>
                        <a:rPr lang="en-US" sz="500">
                          <a:effectLst/>
                        </a:rPr>
                        <a:t>)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/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Division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%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Modulus (Remainder)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++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Increment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500">
                          <a:effectLst/>
                        </a:rPr>
                        <a:t>--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dirty="0">
                          <a:effectLst/>
                        </a:rPr>
                        <a:t>Decrement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0500" y="3019197"/>
            <a:ext cx="6527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Arithmetic Operations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 typical arithmetic operation operates on two numbers.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two numbers can be literals: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00" y="3634750"/>
            <a:ext cx="61493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 typical arithmetic operation takes two numbers and produces a new number.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7" y="3521671"/>
            <a:ext cx="2295525" cy="795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7467" y="6189295"/>
            <a:ext cx="1337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 variables: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0500" y="6558627"/>
            <a:ext cx="562102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 typical arithmetic operation takes two numbers (or variables) and produces a new number.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a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b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a + b;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95" y="7887970"/>
            <a:ext cx="2152967" cy="105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9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6577" y="375642"/>
            <a:ext cx="1593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 expressions:</a:t>
            </a:r>
          </a:p>
        </p:txBody>
      </p:sp>
      <p:sp>
        <p:nvSpPr>
          <p:cNvPr id="5" name="Rectangle 4"/>
          <p:cNvSpPr/>
          <p:nvPr/>
        </p:nvSpPr>
        <p:spPr>
          <a:xfrm>
            <a:off x="596577" y="779621"/>
            <a:ext cx="501015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Arithmetic Operations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 typical arithmetic operation takes two numbers (or expressions) and produces a new number.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a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* a;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981200"/>
            <a:ext cx="2241609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5717" y="3834706"/>
            <a:ext cx="595212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Operators and Operands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numbers (in an arithmetic operation) are called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operands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operation (to be performed between the two operands) is defined by an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332950"/>
              </p:ext>
            </p:extLst>
          </p:nvPr>
        </p:nvGraphicFramePr>
        <p:xfrm>
          <a:off x="396019" y="4599604"/>
          <a:ext cx="5915025" cy="492480"/>
        </p:xfrm>
        <a:graphic>
          <a:graphicData uri="http://schemas.openxmlformats.org/drawingml/2006/table">
            <a:tbl>
              <a:tblPr/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Operand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dirty="0">
                          <a:effectLst/>
                        </a:rPr>
                        <a:t>Operator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Operand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100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effectLst/>
                        </a:rPr>
                        <a:t>+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dirty="0">
                          <a:effectLst/>
                        </a:rPr>
                        <a:t>50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40364" y="5193831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Adding</a:t>
            </a:r>
            <a:endParaRPr lang="en-US" sz="10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addition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adds numbers: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5718" y="5813495"/>
            <a:ext cx="46868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+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y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z = x + y;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z;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64" y="5655496"/>
            <a:ext cx="2746931" cy="110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495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957" y="272572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Subtracting</a:t>
            </a:r>
            <a:endParaRPr lang="en-US" sz="10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subtraction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subtracts numbers.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957" y="798442"/>
            <a:ext cx="47066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-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y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z = x - y;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z;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55" y="798442"/>
            <a:ext cx="3950160" cy="163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6957" y="3660764"/>
            <a:ext cx="4936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Multiplying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multiplication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multiplies numbers.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6956" y="4331405"/>
            <a:ext cx="63554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*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y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z = x * y;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z;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07" y="4331405"/>
            <a:ext cx="3437665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08451" y="7248585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Dividing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division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divides numbers.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6956" y="7710250"/>
            <a:ext cx="52581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/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y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z = x / y;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z;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62" y="7710250"/>
            <a:ext cx="27527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513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0180" y="302439"/>
            <a:ext cx="5113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Remainder</a:t>
            </a:r>
            <a:endParaRPr lang="en-US" sz="10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modulus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%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returns the division remainder.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180" y="784871"/>
            <a:ext cx="45237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%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y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z = x % y;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z;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235" y="1025525"/>
            <a:ext cx="3341370" cy="137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0020" y="3798838"/>
            <a:ext cx="647300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 arithmetic, the division of two integers produces a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quotient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and a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remainder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 mathematics, the result of a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modulo operation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is 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remainder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of an arithmetic division.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0180" y="4368225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Incrementing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increment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++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increments numbers.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0180" y="5029945"/>
            <a:ext cx="47211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++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x++;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z = x;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z;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71" y="4284474"/>
            <a:ext cx="3410858" cy="130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180" y="7892267"/>
            <a:ext cx="3429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Decrementing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decrement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--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decrements numbers.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0020" y="8558690"/>
            <a:ext cx="3429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--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x--;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z = x;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z;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80" y="8558690"/>
            <a:ext cx="26860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83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32083"/>
            <a:ext cx="6686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Exponentiation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exponentiation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**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raises the first operand to the power of the second operand.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3748"/>
            <a:ext cx="4800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**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x **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1023938"/>
            <a:ext cx="2628900" cy="108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5730" y="3262585"/>
            <a:ext cx="45491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x ** y produces the same result as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Math.pow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x,y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25730" y="3652973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Math.pow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Math.pow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(x,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4363359"/>
            <a:ext cx="1914525" cy="797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25730" y="6284462"/>
            <a:ext cx="656082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Operator Precedence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Operator precedence describes the order in which operations are performed in an arithmetic expression.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5730" y="6919554"/>
            <a:ext cx="45491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Operator Precedence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Multiplication has precedence over addition.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*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713" y="6876921"/>
            <a:ext cx="2873327" cy="141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21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200" y="365542"/>
            <a:ext cx="51435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document.write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Try it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75" y="181769"/>
            <a:ext cx="2054225" cy="1186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24" y="317690"/>
            <a:ext cx="390525" cy="457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03200" y="2198498"/>
            <a:ext cx="44799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document.write() method should only be used for testing.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206375" y="2492571"/>
            <a:ext cx="4721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Using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window.alert</a:t>
            </a: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()</a:t>
            </a: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use an alert box to display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5900" y="3103399"/>
            <a:ext cx="51308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window.alert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2" y="3103399"/>
            <a:ext cx="3063116" cy="151986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5900" y="5283888"/>
            <a:ext cx="64631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You can skip the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window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keyword.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In JavaScript, the window object is the global scope object, that means that variables, properties, and methods by default belong to the window object. This also means that specifying the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window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keyword is optional: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5900" y="6149033"/>
            <a:ext cx="63240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Using console.log()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For debugging purposes, you can call the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console.log()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method in the browser to display data.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8286" y="6652396"/>
            <a:ext cx="46180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will learn more about debugging in a later chapter.</a:t>
            </a:r>
            <a:endParaRPr lang="en-US" sz="1000" b="1" dirty="0"/>
          </a:p>
        </p:txBody>
      </p:sp>
      <p:sp>
        <p:nvSpPr>
          <p:cNvPr id="19" name="Rectangle 18"/>
          <p:cNvSpPr/>
          <p:nvPr/>
        </p:nvSpPr>
        <p:spPr>
          <a:xfrm>
            <a:off x="340977" y="7027468"/>
            <a:ext cx="633811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Activate Debugging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F12 on your keyboard will activate debugging.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Then select "Console" in the debugger menu.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Then click Run again.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850" y="6971093"/>
            <a:ext cx="2362969" cy="121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8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79" y="4659086"/>
            <a:ext cx="3100841" cy="15367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90" y="951518"/>
            <a:ext cx="2876550" cy="158210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204044"/>
            <a:ext cx="64389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Is the result of example above the same as 150 * 3, or is it the same as 100 + 150?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Is the addition or the multiplication done first?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As in traditional school mathematics, the multiplication is done first.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Multiplication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and division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have higher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precedence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than addition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and subtraction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And (as in school mathematics) the precedence can be changed by using parentheses: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9074" y="1065818"/>
            <a:ext cx="446722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Operator Precedence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Multiplication has precedence over addition.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But parenthesis has precedence over multiplication.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*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2420" y="3774252"/>
            <a:ext cx="62788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When using parentheses, the operations inside the parentheses are computed first.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When many operations have the same precedence (like addition and subtraction), they are computed from left to right: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1794" y="4444362"/>
            <a:ext cx="5615669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Arithmetic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Operator Precedence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When many operations has the same precedence, they are computed from left to right.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/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*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9074" y="7324597"/>
            <a:ext cx="519824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Note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For a full list of operator precedence values go to: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  <a:hlinkClick r:id="rId4"/>
              </a:rPr>
              <a:t>JavaScript Operator Precedence Values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03193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00710" y="374134"/>
            <a:ext cx="2614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13) JavaScript Assignment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100" y="779502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Assignment Operators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Assignment operators assign values to JavaScript variables.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827009"/>
              </p:ext>
            </p:extLst>
          </p:nvPr>
        </p:nvGraphicFramePr>
        <p:xfrm>
          <a:off x="292101" y="1347454"/>
          <a:ext cx="2908300" cy="1523080"/>
        </p:xfrm>
        <a:graphic>
          <a:graphicData uri="http://schemas.openxmlformats.org/drawingml/2006/table">
            <a:tbl>
              <a:tblPr/>
              <a:tblGrid>
                <a:gridCol w="871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Operator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Example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Same As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+=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+=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= x +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-=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-=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= x -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*=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*=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= x *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/=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/=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= x /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%=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%=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= x %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**=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**=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x = x **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827021" y="1260442"/>
            <a:ext cx="21868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Shift Assignment Operators</a:t>
            </a:r>
            <a:endParaRPr lang="en-US" sz="12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101040"/>
              </p:ext>
            </p:extLst>
          </p:nvPr>
        </p:nvGraphicFramePr>
        <p:xfrm>
          <a:off x="3573021" y="1796534"/>
          <a:ext cx="2597149" cy="761540"/>
        </p:xfrm>
        <a:graphic>
          <a:graphicData uri="http://schemas.openxmlformats.org/drawingml/2006/table">
            <a:tbl>
              <a:tblPr/>
              <a:tblGrid>
                <a:gridCol w="778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Operator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Example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Same As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&lt;&lt;=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&lt;&lt;=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= x &lt;&lt;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&gt;&gt;=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x &gt;&gt;=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= x &gt;&gt;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&gt;&gt;&gt;=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x &gt;&gt;&gt;=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x = x &gt;&gt;&gt;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04800" y="2996615"/>
            <a:ext cx="2361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Bitwise Assignment Operators</a:t>
            </a:r>
            <a:endParaRPr lang="en-US" sz="12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2374"/>
              </p:ext>
            </p:extLst>
          </p:nvPr>
        </p:nvGraphicFramePr>
        <p:xfrm>
          <a:off x="304800" y="3372805"/>
          <a:ext cx="3315635" cy="987928"/>
        </p:xfrm>
        <a:graphic>
          <a:graphicData uri="http://schemas.openxmlformats.org/drawingml/2006/table">
            <a:tbl>
              <a:tblPr/>
              <a:tblGrid>
                <a:gridCol w="993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Example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Same As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&amp;=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&amp;=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x &amp;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^=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^=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x ^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|=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|=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x = x |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814321" y="2772595"/>
            <a:ext cx="2353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Logical Assignment Operators</a:t>
            </a:r>
            <a:endParaRPr lang="en-US" sz="1200" b="1" dirty="0">
              <a:solidFill>
                <a:srgbClr val="000000"/>
              </a:solidFill>
              <a:effectLst/>
              <a:latin typeface="Segoe U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145187"/>
              </p:ext>
            </p:extLst>
          </p:nvPr>
        </p:nvGraphicFramePr>
        <p:xfrm>
          <a:off x="3827021" y="3125794"/>
          <a:ext cx="2809874" cy="987928"/>
        </p:xfrm>
        <a:graphic>
          <a:graphicData uri="http://schemas.openxmlformats.org/drawingml/2006/table">
            <a:tbl>
              <a:tblPr/>
              <a:tblGrid>
                <a:gridCol w="84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Operator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Example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Same As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&amp;&amp;=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&amp;&amp;=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x &amp;&amp; (x = y)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||=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||=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x = x || (x = y)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8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??=</a:t>
                      </a:r>
                    </a:p>
                  </a:txBody>
                  <a:tcPr marL="94582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x ??= y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x = x ?? (x = y)</a:t>
                      </a:r>
                    </a:p>
                  </a:txBody>
                  <a:tcPr marL="47291" marR="47291" marT="47291" marB="4729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54000" y="4473555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Segoe UI"/>
              </a:rPr>
              <a:t>Note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Logical assignment operators are </a:t>
            </a:r>
            <a:r>
              <a:rPr lang="en-US" sz="1000" dirty="0">
                <a:solidFill>
                  <a:srgbClr val="000000"/>
                </a:solidFill>
                <a:latin typeface="Verdana"/>
                <a:hlinkClick r:id="rId2"/>
              </a:rPr>
              <a:t>ES2020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4895801"/>
            <a:ext cx="5067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Simple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assigns a value to a variable.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4000" y="5330121"/>
            <a:ext cx="3429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Simple Assignment Examples</a:t>
            </a:r>
          </a:p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16" name="Rectangle 15"/>
          <p:cNvSpPr/>
          <p:nvPr/>
        </p:nvSpPr>
        <p:spPr>
          <a:xfrm>
            <a:off x="178734" y="5656352"/>
            <a:ext cx="3429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Simple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67" y="5497303"/>
            <a:ext cx="3041084" cy="1535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78734" y="7711519"/>
            <a:ext cx="3429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Simple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y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y;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7351387"/>
            <a:ext cx="3693342" cy="173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77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23786"/>
            <a:ext cx="5219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/>
              </a:rPr>
              <a:t>The +=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Addition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adds a value to a variable.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50" y="1017657"/>
            <a:ext cx="24320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Addition Assignment Examples</a:t>
            </a:r>
            <a:endParaRPr lang="en-US" sz="12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50" y="1126421"/>
            <a:ext cx="3429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Addition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+=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+=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96" y="1294656"/>
            <a:ext cx="2538412" cy="12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5750" y="3473380"/>
            <a:ext cx="4362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Addition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+=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text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text +=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text;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473380"/>
            <a:ext cx="3024187" cy="1544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85750" y="5443150"/>
            <a:ext cx="62522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-=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Subtraction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subtracts a value from a variable.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49" y="5892343"/>
            <a:ext cx="60579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Subtraction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-=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-=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95" y="6025693"/>
            <a:ext cx="3221009" cy="157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15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4020" y="333216"/>
            <a:ext cx="62103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Segoe UI"/>
              </a:rPr>
              <a:t>The *=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Multiplication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multiplies a variable.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020" y="769461"/>
            <a:ext cx="3429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Multiplication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*=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*=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1002704"/>
            <a:ext cx="2890837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4020" y="3833386"/>
            <a:ext cx="6210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**=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Exponentiation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raises a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varable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 to the power of the operand.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020" y="4264273"/>
            <a:ext cx="3429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Segoe UI"/>
              </a:rPr>
              <a:t>Multiplication Assignment Example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4020" y="4656316"/>
            <a:ext cx="3429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Exponentiation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**=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**=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9" y="4461182"/>
            <a:ext cx="3509963" cy="172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14020" y="7604036"/>
            <a:ext cx="3429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/=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Division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divides a variable.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4020" y="8138010"/>
            <a:ext cx="2315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Division Assignment Example</a:t>
            </a:r>
            <a:endParaRPr lang="en-US" sz="12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320" y="8415009"/>
            <a:ext cx="3429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Division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/=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/=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45" y="8138010"/>
            <a:ext cx="3425826" cy="163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442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557" y="198415"/>
            <a:ext cx="63989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%=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Reminder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assigns a remainder to a variable.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8557" y="654186"/>
            <a:ext cx="2513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Remainder Assignment Example</a:t>
            </a:r>
            <a:endParaRPr lang="en-US" sz="12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557" y="962231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Remainder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%=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%=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962231"/>
            <a:ext cx="2499218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27693" y="4025977"/>
            <a:ext cx="64198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&lt;&lt;=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Left Shift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left shifts a variable.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557" y="4456864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Left Shift Assignment Example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57" y="4876056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Left Shift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>
                <a:solidFill>
                  <a:srgbClr val="CD3131"/>
                </a:solidFill>
                <a:latin typeface="Consolas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&lt;&lt;=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25" y="4876055"/>
            <a:ext cx="3547727" cy="174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8557" y="7888218"/>
            <a:ext cx="639898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The &gt;&gt;= Operator</a:t>
            </a:r>
          </a:p>
          <a:p>
            <a:r>
              <a:rPr lang="en-US" sz="1100" dirty="0"/>
              <a:t>The </a:t>
            </a:r>
            <a:r>
              <a:rPr lang="en-US" sz="1100" b="1" dirty="0"/>
              <a:t>Right Shift Assignment Operator</a:t>
            </a:r>
            <a:r>
              <a:rPr lang="en-US" sz="1100" dirty="0"/>
              <a:t> right shifts a variable (signed).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3380" y="8307755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Right Shift Assignment Example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8448" y="8584754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Right Shift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&gt;&gt;=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&gt;&gt;=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18" y="8430282"/>
            <a:ext cx="2828925" cy="140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275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780" y="207556"/>
            <a:ext cx="60883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The &gt;&gt;&gt;= Operator</a:t>
            </a:r>
          </a:p>
          <a:p>
            <a:r>
              <a:rPr lang="en-US" sz="1000" dirty="0"/>
              <a:t>The </a:t>
            </a:r>
            <a:r>
              <a:rPr lang="en-US" sz="1000" b="1" dirty="0"/>
              <a:t>Unsigned Right Shift Assignment Operator</a:t>
            </a:r>
            <a:r>
              <a:rPr lang="en-US" sz="1000" dirty="0"/>
              <a:t> right shifts a variable (unsigned).</a:t>
            </a:r>
          </a:p>
        </p:txBody>
      </p:sp>
      <p:sp>
        <p:nvSpPr>
          <p:cNvPr id="6" name="Rectangle 5"/>
          <p:cNvSpPr/>
          <p:nvPr/>
        </p:nvSpPr>
        <p:spPr>
          <a:xfrm>
            <a:off x="414020" y="638443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Unsigned Right Shift Assignment 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71780" y="915442"/>
            <a:ext cx="56819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Right Shift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&gt;&gt;&gt;=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&gt;&gt;&gt;=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70" y="1162369"/>
            <a:ext cx="2862262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2100" y="3797638"/>
            <a:ext cx="63881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&amp;= Operator</a:t>
            </a:r>
          </a:p>
          <a:p>
            <a:r>
              <a:rPr lang="en-US" sz="11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100" b="1" dirty="0">
                <a:solidFill>
                  <a:srgbClr val="000000"/>
                </a:solidFill>
                <a:latin typeface="Verdana"/>
              </a:rPr>
              <a:t>Bitwise AND Assignment Operator</a:t>
            </a:r>
            <a:r>
              <a:rPr lang="en-US" sz="1100" dirty="0">
                <a:solidFill>
                  <a:srgbClr val="000000"/>
                </a:solidFill>
                <a:latin typeface="Verdana"/>
              </a:rPr>
              <a:t> does a bitwise AND operation on two operands and assigns the result to the </a:t>
            </a:r>
            <a:r>
              <a:rPr lang="en-US" sz="1100" dirty="0" err="1">
                <a:solidFill>
                  <a:srgbClr val="000000"/>
                </a:solidFill>
                <a:latin typeface="Verdana"/>
              </a:rPr>
              <a:t>the</a:t>
            </a:r>
            <a:r>
              <a:rPr lang="en-US" sz="1100" dirty="0">
                <a:solidFill>
                  <a:srgbClr val="000000"/>
                </a:solidFill>
                <a:latin typeface="Verdana"/>
              </a:rPr>
              <a:t> variable.</a:t>
            </a:r>
            <a:endParaRPr lang="en-US" sz="11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4020" y="4413191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Bitwise AND Assignment Example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100" y="4690190"/>
            <a:ext cx="521462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Bitwise AND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&amp;=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&amp;=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754" y="4751150"/>
            <a:ext cx="3221038" cy="158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92100" y="705755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|=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Bitwise OR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does a bitwise OR operation on two operands and assigns the result to the variable.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4320" y="7707078"/>
            <a:ext cx="25122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Bitwise OR Assignment Example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29496" y="6901746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Bitwise OR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|=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|=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1" y="8069381"/>
            <a:ext cx="2840990" cy="139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368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060127"/>
            <a:ext cx="2952752" cy="171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1450" y="203538"/>
            <a:ext cx="4972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^=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Bitwise XOR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does a bitwise XOR operation on two operands and assigns the result to the variable.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450" y="71279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Bitwise XOR Assignment 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850" y="991494"/>
            <a:ext cx="5257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Bitwise XOR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^=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^=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989796"/>
            <a:ext cx="3524250" cy="171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9574" y="3847237"/>
            <a:ext cx="6067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&amp;&amp;=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Logical AND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is used between two values.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the first value is true, the second value is assigned.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4500" y="4352836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4825" y="4391621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Logical AND Assignment Example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4824" y="4689455"/>
            <a:ext cx="507682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Logical AND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&amp;&amp;=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If the first value is true, the second value is assigned.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&amp;&amp;=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4825" y="7744450"/>
            <a:ext cx="342900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&amp;&amp;=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is an </a:t>
            </a:r>
            <a:r>
              <a:rPr lang="en-US" sz="1000" b="1" dirty="0">
                <a:latin typeface="Verdana" pitchFamily="34" charset="0"/>
                <a:cs typeface="Arial" pitchFamily="34" charset="0"/>
                <a:hlinkClick r:id="rId4"/>
              </a:rPr>
              <a:t>ES2020 feature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r>
              <a:rPr lang="en-US" sz="10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1803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309095"/>
            <a:ext cx="3389005" cy="190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8600" y="184488"/>
            <a:ext cx="6191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The ||= Operator</a:t>
            </a:r>
          </a:p>
          <a:p>
            <a:r>
              <a:rPr lang="en-US" sz="11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100" b="1" dirty="0">
                <a:solidFill>
                  <a:srgbClr val="000000"/>
                </a:solidFill>
                <a:latin typeface="Verdana"/>
              </a:rPr>
              <a:t>Logical OR assignment operator</a:t>
            </a:r>
            <a:r>
              <a:rPr lang="en-US" sz="1100" dirty="0">
                <a:solidFill>
                  <a:srgbClr val="000000"/>
                </a:solidFill>
                <a:latin typeface="Verdana"/>
              </a:rPr>
              <a:t> is used between two values.</a:t>
            </a:r>
          </a:p>
          <a:p>
            <a:r>
              <a:rPr lang="en-US" sz="1100" dirty="0">
                <a:solidFill>
                  <a:srgbClr val="000000"/>
                </a:solidFill>
                <a:latin typeface="Verdana"/>
              </a:rPr>
              <a:t>If the first value is false, the second value is assigned.</a:t>
            </a:r>
            <a:endParaRPr lang="en-US" sz="11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912853"/>
            <a:ext cx="2504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Logical OR Assignment Example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1233251"/>
            <a:ext cx="58102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Logical OR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||=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If the first value is false, the second value is assigned: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||=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4225975"/>
            <a:ext cx="342900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||=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is an </a:t>
            </a:r>
            <a:r>
              <a:rPr lang="en-US" sz="1000" b="1" dirty="0">
                <a:latin typeface="Verdana" pitchFamily="34" charset="0"/>
                <a:cs typeface="Arial" pitchFamily="34" charset="0"/>
                <a:hlinkClick r:id="rId3"/>
              </a:rPr>
              <a:t>ES2020 feature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r>
              <a:rPr lang="en-US" sz="10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599" y="4557238"/>
            <a:ext cx="643345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The ??= Operator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 </a:t>
            </a:r>
            <a:r>
              <a:rPr lang="en-US" sz="1000" b="1" dirty="0" err="1">
                <a:solidFill>
                  <a:srgbClr val="000000"/>
                </a:solidFill>
                <a:latin typeface="Verdana"/>
              </a:rPr>
              <a:t>Nullish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 coalescing assignment operator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is used between two values.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the first value is undefined or null, the second value is assigned.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5201597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latin typeface="Segoe UI"/>
              </a:rPr>
              <a:t>Nullish</a:t>
            </a:r>
            <a:r>
              <a:rPr lang="en-US" sz="1200" b="1" dirty="0">
                <a:solidFill>
                  <a:srgbClr val="000000"/>
                </a:solidFill>
                <a:latin typeface="Segoe UI"/>
              </a:rPr>
              <a:t> Coalescing Assignment Example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4672" y="5523935"/>
            <a:ext cx="3429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Assignments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Nullish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coalescing assignment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&lt;h3&gt;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??=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&lt;/h3&gt;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??=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"Value of x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5629277"/>
            <a:ext cx="3742822" cy="183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79420" y="8573979"/>
            <a:ext cx="4696688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??=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is an </a:t>
            </a:r>
            <a:r>
              <a:rPr lang="en-US" sz="1000" b="1" dirty="0">
                <a:latin typeface="Verdana" pitchFamily="34" charset="0"/>
                <a:cs typeface="Arial" pitchFamily="34" charset="0"/>
                <a:hlinkClick r:id="rId3"/>
              </a:rPr>
              <a:t>ES2020 feature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r>
              <a:rPr lang="en-US" sz="10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2862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30" y="4323992"/>
            <a:ext cx="3617913" cy="140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41687" y="92421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14) JavaScript Data Types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420" y="793601"/>
            <a:ext cx="60274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variables can hold different data types: numbers, strings, objects and more:</a:t>
            </a:r>
          </a:p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length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16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                     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Number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"Johnson"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                 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String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 {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};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Object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2420" y="1538446"/>
            <a:ext cx="61899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The Concept of Data Types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 programming, data types is an important concept.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To be able to operate on variables, it is important to know something about the type.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Without data types, a computer cannot safely solve this: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876" y="2358509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16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+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312420" y="2641967"/>
            <a:ext cx="61899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Does it make any sense to add "Volvo" to sixteen? Will it produce an error or will it produce a result?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will treat the example above as: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343" y="3163699"/>
            <a:ext cx="18069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"16"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+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444876" y="3409920"/>
            <a:ext cx="58949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When adding a number and a string, JavaScript will treat the number as a string.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312420" y="3656141"/>
            <a:ext cx="53644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When adding a number and a string, JavaScript will treat the number as a string.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343" y="6541633"/>
            <a:ext cx="3429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When adding a string and a number, JavaScript will treat the number as a string.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53" y="7451725"/>
            <a:ext cx="2709292" cy="1101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534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80911"/>
            <a:ext cx="6375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JavaScript evaluates expressions from left to right. Different sequences can produce different results:</a:t>
            </a:r>
          </a:p>
        </p:txBody>
      </p:sp>
      <p:sp>
        <p:nvSpPr>
          <p:cNvPr id="5" name="Rectangle 4"/>
          <p:cNvSpPr/>
          <p:nvPr/>
        </p:nvSpPr>
        <p:spPr>
          <a:xfrm>
            <a:off x="350157" y="627132"/>
            <a:ext cx="3429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JavaScript:</a:t>
            </a:r>
          </a:p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16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+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+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0157" y="1058019"/>
            <a:ext cx="764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Verdana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1757" y="1472911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evaluates expressions from left to right. Different sequences can produce different results: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0" y="792327"/>
            <a:ext cx="3696383" cy="136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1757" y="4489121"/>
            <a:ext cx="883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/>
              </a:rPr>
              <a:t>JavaScript:</a:t>
            </a:r>
            <a:endParaRPr lang="en-US" sz="1200" b="0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9251" y="4711184"/>
            <a:ext cx="19479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da-DK" sz="1000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da-DK" sz="1000" dirty="0">
                <a:solidFill>
                  <a:srgbClr val="A52A2A"/>
                </a:solidFill>
                <a:latin typeface="Consolas"/>
              </a:rPr>
              <a:t>"Volvo"</a:t>
            </a:r>
            <a:r>
              <a:rPr lang="da-DK" sz="1000" dirty="0">
                <a:solidFill>
                  <a:srgbClr val="000000"/>
                </a:solidFill>
                <a:latin typeface="Consolas"/>
              </a:rPr>
              <a:t> + </a:t>
            </a:r>
            <a:r>
              <a:rPr lang="da-DK" sz="1000" dirty="0">
                <a:solidFill>
                  <a:srgbClr val="FF0000"/>
                </a:solidFill>
                <a:latin typeface="Consolas"/>
              </a:rPr>
              <a:t>16</a:t>
            </a:r>
            <a:r>
              <a:rPr lang="da-DK" sz="1000" dirty="0">
                <a:solidFill>
                  <a:srgbClr val="000000"/>
                </a:solidFill>
                <a:latin typeface="Consolas"/>
              </a:rPr>
              <a:t> + </a:t>
            </a:r>
            <a:r>
              <a:rPr lang="da-DK" sz="1000" dirty="0">
                <a:solidFill>
                  <a:srgbClr val="FF0000"/>
                </a:solidFill>
                <a:latin typeface="Consolas"/>
              </a:rPr>
              <a:t>4</a:t>
            </a:r>
            <a:r>
              <a:rPr lang="da-DK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437830" y="4925139"/>
            <a:ext cx="6447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Result:</a:t>
            </a:r>
            <a:endParaRPr lang="en-US" sz="1000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503" y="4627620"/>
            <a:ext cx="2788582" cy="12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1757" y="5262809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evaluates expressions from left to right. Different sequences can produce different results: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7829" y="8428895"/>
            <a:ext cx="61716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 the first example, JavaScript treats 16 and 4 as numbers, until it reaches "Volvo".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 the second example, since the first operand is a string, all operands are treated as strings.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2129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7488" y="156577"/>
            <a:ext cx="172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Print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770" y="525909"/>
            <a:ext cx="56802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Method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the button to print the current page.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 this page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44" y="581001"/>
            <a:ext cx="1833571" cy="9144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92" y="1194458"/>
            <a:ext cx="1730445" cy="601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310198" y="2519993"/>
            <a:ext cx="2277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JavaScript Statements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1045" y="3019758"/>
            <a:ext cx="655934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Statements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A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program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is a list of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statements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to be executed by a computer.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y, z;  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Statement 1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       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Statement 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       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Statement 3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z = x + y;    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Statement 4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"The value of z is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z +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 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44" y="4318068"/>
            <a:ext cx="2698793" cy="1199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009314" y="2790529"/>
            <a:ext cx="4001086" cy="11695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 panose="020B0502040204020203" pitchFamily="34" charset="0"/>
              </a:rPr>
              <a:t>JavaScript Programs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computer program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is a list of "instructions" to be "executed" by a computer.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In a programming language, these programming instructions are called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statements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JavaScript program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is a list of programming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statements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69487" y="6267450"/>
            <a:ext cx="4413250" cy="2126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In HTML, JavaScript programs are executed by the web browser.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1045" y="6798614"/>
            <a:ext cx="58872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statements are composed of: Values, Operators, Expressions, Keywords, and Comments.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This statement tells the browser to write "Hello Dolly." inside an HTML element with id="demo":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045" y="7648032"/>
            <a:ext cx="614780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Statements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 HTML, JavaScript statements are executed by the browser.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"Hello Dolly."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34" y="7575722"/>
            <a:ext cx="3177404" cy="8385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935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259" y="7028088"/>
            <a:ext cx="3418341" cy="137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649810"/>
            <a:ext cx="3651250" cy="168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480" y="377597"/>
            <a:ext cx="631952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Segoe UI"/>
              </a:rPr>
              <a:t>JavaScript Types are Dynamic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has dynamic types. This means that the same variable can be used to hold different data types: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0670" y="857568"/>
            <a:ext cx="752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/>
              </a:rPr>
              <a:t>Example</a:t>
            </a:r>
            <a:endParaRPr lang="en-US" sz="1000" b="0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480" y="1121292"/>
            <a:ext cx="56591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Data Types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has dynamic types. This means that the same variable can be used to hold different data types: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       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Now x is undefined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       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Now x is a Number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Now x is a String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4480" y="4390074"/>
            <a:ext cx="4889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Strings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 string (or a text string) is a series of characters like "John Doe".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Strings are written with quotes. You can use single or double quotes: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4480" y="4974849"/>
            <a:ext cx="3429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Strings are written with quotes. You can use single or double quotes: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carName1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 XC60"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carName2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'Volvo XC60'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carName1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carName2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232" y="8591008"/>
            <a:ext cx="6246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can use quotes inside a string, as long as they don't match the quotes surrounding the string: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67785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736" y="5791556"/>
            <a:ext cx="3068864" cy="175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93" y="1154570"/>
            <a:ext cx="3429907" cy="129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5261" y="196334"/>
            <a:ext cx="727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260" y="473333"/>
            <a:ext cx="60584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You can use quotes inside a string, as long as they don't match the quotes surrounding the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"It's alright"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 is called 'Johnny'"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'He is called "Johnny"'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answer1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answer2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answer3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4672" y="4244249"/>
            <a:ext cx="5143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more about strings later in this tutorial.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364672" y="4602501"/>
            <a:ext cx="613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Numbers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has only one type of numbers.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Numbers can be written with, or without decimals: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4672" y="5215867"/>
            <a:ext cx="3429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Numbers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Numbers can be written with, or without decimals: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34.00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3.14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x1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05952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80" y="6534318"/>
            <a:ext cx="5004464" cy="214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31" y="1209675"/>
            <a:ext cx="3576637" cy="143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3850" y="581948"/>
            <a:ext cx="4648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Numbers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Extra large or extra small numbers can be written with scientific (exponential) notation: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123e5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123e-5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4672" y="301221"/>
            <a:ext cx="62393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Extra large or extra small numbers can be written with scientific (exponential) notation: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323850" y="3926870"/>
            <a:ext cx="4819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more about numbers later in this tutorial.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323850" y="4173091"/>
            <a:ext cx="3429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Booleans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Booleans can only have two values: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or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672" y="4612501"/>
            <a:ext cx="3429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Booleans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Booleans can have two values: true or false: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z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4672" y="8740963"/>
            <a:ext cx="616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Booleans are often used in conditional testing.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more about conditional testing later in this tutorial.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26554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24" y="1607004"/>
            <a:ext cx="3379334" cy="117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4043" y="229015"/>
            <a:ext cx="63989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Arrays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JavaScript arrays are written with square brackets.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Array items are separated by commas.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following code declares (creates) an array called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cars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containing three items (car names):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4043" y="975112"/>
            <a:ext cx="3429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Arrays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Array indexes are zero-based, which means the first item is [0].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[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Saab"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"BMW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043" y="4120612"/>
            <a:ext cx="62538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Array indexes are zero-based, which means the first item is [0], second is [1], and so on.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321127" y="4345616"/>
            <a:ext cx="4570186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more about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arrays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later in this tutorial.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321126" y="4662421"/>
            <a:ext cx="58967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Objects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JavaScript objects are written with curly braces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{}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Object properties are written as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name:value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pairs, separated by commas.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2770" y="5278430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Segoe UI"/>
              </a:rPr>
              <a:t>Example</a:t>
            </a:r>
            <a:endParaRPr lang="en-US" sz="10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1126" y="5527340"/>
            <a:ext cx="57313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 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  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age     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eyeColor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  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"blue"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is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age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years old."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6206046"/>
            <a:ext cx="3903537" cy="138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02770" y="9035993"/>
            <a:ext cx="5994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object (person) in the example above has 4 properties: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, age, and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eyeColor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>
          <a:xfrm>
            <a:off x="935081" y="9455940"/>
            <a:ext cx="4503419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more about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objects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later in this tutorial.</a:t>
            </a:r>
          </a:p>
        </p:txBody>
      </p:sp>
    </p:spTree>
    <p:extLst>
      <p:ext uri="{BB962C8B-B14F-4D97-AF65-F5344CB8AC3E}">
        <p14:creationId xmlns:p14="http://schemas.microsoft.com/office/powerpoint/2010/main" val="3520984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46" y="4719132"/>
            <a:ext cx="3513513" cy="243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7927" y="128641"/>
            <a:ext cx="66167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The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typeof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Operator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You can use the JavaScript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to find the type of a JavaScript variable.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 returns the type of a variable or an expression: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927" y="891967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operator returns the type of a variable or an expression.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 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590" y="1042353"/>
            <a:ext cx="2727777" cy="1687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9846" y="4195029"/>
            <a:ext cx="607967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operator returns the type of a variable or an expression.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314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3.14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521" y="7559814"/>
            <a:ext cx="6459038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more about </a:t>
            </a:r>
            <a:r>
              <a:rPr lang="en-US" sz="1000" b="1" dirty="0" err="1">
                <a:solidFill>
                  <a:srgbClr val="000000"/>
                </a:solidFill>
                <a:latin typeface="Verdana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later in this tutorial.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307519" y="7904872"/>
            <a:ext cx="6427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Undefined</a:t>
            </a:r>
            <a:endParaRPr lang="en-US" sz="10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JavaScript, a variable without a value, has the value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 The type is also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521" y="8397895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value (and the data type) of a variable with no value is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undefined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53" y="8397895"/>
            <a:ext cx="4524027" cy="219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607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54" y="5144181"/>
            <a:ext cx="3553732" cy="13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2100" y="230779"/>
            <a:ext cx="6297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Any variable can be emptied, by setting the value to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 The type will also be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92100" y="630889"/>
            <a:ext cx="3429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Operators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Operator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Variables can be emptied if you set the value to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undefined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393" y="1225234"/>
            <a:ext cx="3205093" cy="149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5700" y="3954876"/>
            <a:ext cx="62973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Empty Values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An empty value has nothing to do with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undefined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An empty string has both a legal value and a type.</a:t>
            </a:r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100" y="4524394"/>
            <a:ext cx="3429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An empty string has both a legal value and a type: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"The value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</a:t>
            </a:r>
          </a:p>
          <a:p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"The type is: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97127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88" y="1875381"/>
            <a:ext cx="3871912" cy="1580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14500" y="35233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15) JavaScript Functions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8300" y="838538"/>
            <a:ext cx="623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 JavaScript function is a block of code designed to perform a particular task.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 JavaScript function is executed when "something" invokes it (calls it).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8300" y="1292464"/>
            <a:ext cx="54800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Functions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This example calls a function which performs a calculation, and returns the result: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(p1, p2)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p1 * p2;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8300" y="4487268"/>
            <a:ext cx="6235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Function Syntax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 JavaScript function is defined with 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keyword, followed by a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followed by parentheses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Function names can contain letters, digits, underscores, and dollar signs (same rules as variables).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parentheses may include parameter names separated by commas:</a:t>
            </a: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(</a:t>
            </a:r>
            <a:r>
              <a:rPr lang="en-US" sz="1000" b="1" i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parameter1, parameter2, ...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code to be executed, by the function, is placed inside curly brackets: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{}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9" y="5941219"/>
            <a:ext cx="4079959" cy="105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68298" y="7050465"/>
            <a:ext cx="62357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Function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parameters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are listed inside the parentheses () in the function definition.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Function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arguments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are 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values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received by the function when it is invoked.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Inside the function, the arguments (the parameters) behave as local variables.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8299" y="7752993"/>
            <a:ext cx="62356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Function Invocation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code inside the function will execute when "something"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invokes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(calls) the function: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When an event occurs (when a user clicks a button)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When it is invoked (called) from JavaScript code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Automatically (self invoked)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a lot more about function invocation later in this tutorial.</a:t>
            </a:r>
          </a:p>
          <a:p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1915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5014" y="234430"/>
            <a:ext cx="62973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Function Return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When JavaScript reaches a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statement, the function will stop executing.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the function was invoked from a statement, JavaScript will "return" to execute the code after the invoking statement.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Functions often compute a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return value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 The return value is "returned" back to the "caller":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014" y="1478286"/>
            <a:ext cx="61087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Calculate the product of two numbers, and return the result:</a:t>
            </a:r>
          </a:p>
          <a:p>
            <a:endParaRPr lang="en-US" sz="1000" dirty="0">
              <a:solidFill>
                <a:srgbClr val="000000"/>
              </a:solidFill>
              <a:latin typeface="Verdana"/>
            </a:endParaRPr>
          </a:p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Function is called, return value will end up in x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(a, b) {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 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a * b;           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Function returns the product of a and b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14" y="2854666"/>
            <a:ext cx="16305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result in x will be: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05014" y="3185124"/>
            <a:ext cx="585288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Functions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This example calls a function which performs a calculation and returns the result: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x =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x;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(a, b)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a * b;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58" y="4601936"/>
            <a:ext cx="26574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957" y="6662999"/>
            <a:ext cx="60864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/>
              </a:rPr>
              <a:t>Why Functions?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can reuse code: Define the code once, and use it many times.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can use the same code many times with different arguments, to produce different results.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5413" y="7467889"/>
            <a:ext cx="54267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Convert Fahrenheit to Celsius: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014" y="7930425"/>
            <a:ext cx="3429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Functions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This example calls a function to convert from Fahrenheit to Celsius: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toCelsius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(f)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/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9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* (f-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toCelsius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77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413" y="7898776"/>
            <a:ext cx="2886075" cy="120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02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87" y="1562101"/>
            <a:ext cx="3949014" cy="134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3200" y="206732"/>
            <a:ext cx="6413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The () Operator Invokes the Function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Using the example above,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toCelsius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refers to the function object, and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toCelsius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refers to the function result.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Accessing a function without () will return the function object instead of the function result.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7650" y="938749"/>
            <a:ext cx="63690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Functions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Accessing a function without () will return the function definition instead of the function result: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toCelsius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(f)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/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9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* (f-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toCelsius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650" y="3937338"/>
            <a:ext cx="648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Functions Used as Variable Values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Functions can be used the same way as you use variables, in all types of formulas, assignments, and calculations.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7649" y="4523314"/>
            <a:ext cx="636905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Instead of using a variable to store the return value of a function:</a:t>
            </a:r>
          </a:p>
          <a:p>
            <a:endParaRPr lang="en-US" sz="1000" dirty="0">
              <a:solidFill>
                <a:srgbClr val="000000"/>
              </a:solidFill>
              <a:latin typeface="Verdana"/>
            </a:endParaRPr>
          </a:p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x =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toCelsius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77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text =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"The temperature is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+ x +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 Celsius"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7648" y="5428567"/>
            <a:ext cx="473075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You can use the function directly, as a variable value: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7650" y="5828676"/>
            <a:ext cx="580771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Functions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"The temperature is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toCelsius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77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Celsius"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toCelsius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fahrenheit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/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9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 * (fahrenheit-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32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01" y="5782238"/>
            <a:ext cx="3659186" cy="122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79185" y="8865821"/>
            <a:ext cx="58619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a lot more about functions later in this tutorial.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3685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1950" y="198388"/>
            <a:ext cx="6115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Local Variables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Variables declared within a JavaScript function, become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LOCAL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to the function.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Local variables can only be accessed from within the function.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950" y="783163"/>
            <a:ext cx="58864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Functions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Outside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is undefined.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"demo1"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"demo2"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"demo1"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0000"/>
                </a:solidFill>
                <a:latin typeface="Consolas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"demo2"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carName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2076450"/>
            <a:ext cx="2447925" cy="116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1950" y="5031939"/>
            <a:ext cx="61150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Since local variables are only recognized inside their functions, variables with the same name can be used in different functions.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Local variables are created when a function starts, and deleted when the function is completed.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5483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425" y="137278"/>
            <a:ext cx="5660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Most JavaScript programs contain many JavaScript statements.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 statements are executed, one by one, in the same order as they are written.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1425" y="537388"/>
            <a:ext cx="4413250" cy="2126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JavaScript programs (and JavaScript statements) are often called JavaScript code.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311425" y="857731"/>
            <a:ext cx="7489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</a:rPr>
              <a:t>Semicolons ;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Semicolons separate JavaScript statements.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Add a semicolon at the end of each executable statement: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1425" y="1549952"/>
            <a:ext cx="3429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Statements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statements are separated by semicolons.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"demo1"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a, b, c;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a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b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 = a + b;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"demo1"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c;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25" y="2768867"/>
            <a:ext cx="3321327" cy="11312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11425" y="5499687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Statements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Multiple statements on one line are allowed.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"demo1"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a, b, c;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a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b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c = a + b;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"demo1"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c;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673" y="5038744"/>
            <a:ext cx="2898087" cy="1086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11425" y="5027827"/>
            <a:ext cx="514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When separated by semicolons, multiple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 statements on one line are allowed:</a:t>
            </a:r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1232176" y="8026590"/>
            <a:ext cx="4413250" cy="432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On the web, you might see examples without semicolons.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Ending statements with semicolon is not required, but highly recommended.</a:t>
            </a:r>
          </a:p>
        </p:txBody>
      </p:sp>
    </p:spTree>
    <p:extLst>
      <p:ext uri="{BB962C8B-B14F-4D97-AF65-F5344CB8AC3E}">
        <p14:creationId xmlns:p14="http://schemas.microsoft.com/office/powerpoint/2010/main" val="3864745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4500" y="22136"/>
            <a:ext cx="3429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16) JavaScript Objects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74980" y="506998"/>
            <a:ext cx="5661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Real Life Objects, Properties, and Methods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In real life, a car is an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object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 car has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properties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like weight and color, and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methods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like start and stop: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05122"/>
              </p:ext>
            </p:extLst>
          </p:nvPr>
        </p:nvGraphicFramePr>
        <p:xfrm>
          <a:off x="474980" y="1166007"/>
          <a:ext cx="5915025" cy="1544760"/>
        </p:xfrm>
        <a:graphic>
          <a:graphicData uri="http://schemas.openxmlformats.org/drawingml/2006/table">
            <a:tbl>
              <a:tblPr/>
              <a:tblGrid>
                <a:gridCol w="2002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28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Object</a:t>
                      </a:r>
                    </a:p>
                  </a:txBody>
                  <a:tcPr marL="86581" marR="43290" marT="43290" marB="4329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effectLst/>
                        </a:rPr>
                        <a:t>Properties</a:t>
                      </a:r>
                    </a:p>
                  </a:txBody>
                  <a:tcPr marL="43290" marR="43290" marT="43290" marB="4329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Methods</a:t>
                      </a:r>
                    </a:p>
                  </a:txBody>
                  <a:tcPr marL="43290" marR="43290" marT="43290" marB="4329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172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86581" marR="43290" marT="43290" marB="4329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car.name = Fiat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 err="1">
                          <a:effectLst/>
                        </a:rPr>
                        <a:t>car.model</a:t>
                      </a:r>
                      <a:r>
                        <a:rPr lang="en-US" sz="1000" dirty="0">
                          <a:effectLst/>
                        </a:rPr>
                        <a:t> = 500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 err="1">
                          <a:effectLst/>
                        </a:rPr>
                        <a:t>car.weight</a:t>
                      </a:r>
                      <a:r>
                        <a:rPr lang="en-US" sz="1000" dirty="0">
                          <a:effectLst/>
                        </a:rPr>
                        <a:t> = 850kg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 err="1">
                          <a:effectLst/>
                        </a:rPr>
                        <a:t>car.color</a:t>
                      </a:r>
                      <a:r>
                        <a:rPr lang="en-US" sz="1000" dirty="0">
                          <a:effectLst/>
                        </a:rPr>
                        <a:t> = white</a:t>
                      </a:r>
                    </a:p>
                  </a:txBody>
                  <a:tcPr marL="43290" marR="43290" marT="43290" marB="4329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 err="1">
                          <a:effectLst/>
                        </a:rPr>
                        <a:t>car.start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 err="1">
                          <a:effectLst/>
                        </a:rPr>
                        <a:t>car.drive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 err="1">
                          <a:effectLst/>
                        </a:rPr>
                        <a:t>car.brake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 err="1">
                          <a:effectLst/>
                        </a:rPr>
                        <a:t>car.stop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</a:p>
                  </a:txBody>
                  <a:tcPr marL="43290" marR="43290" marT="43290" marB="4329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5" name="Picture 1" descr="https://www.w3schools.com/js/objectExplain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" y="1135906"/>
            <a:ext cx="2416555" cy="151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6390" y="2752358"/>
            <a:ext cx="6205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All cars have the same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properties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, but the property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values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differ from car to car.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All cars have the same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methods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, but the methods are performed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at different times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979" y="3221970"/>
            <a:ext cx="60566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Objects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have already learned that JavaScript variables are containers for data values.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This code assigns a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simple value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(Fiat) to a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variable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named car: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979" y="3935234"/>
            <a:ext cx="3429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and display a variable: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"Fiat"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29" y="3946382"/>
            <a:ext cx="3168334" cy="111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3875" y="5849055"/>
            <a:ext cx="5757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Objects are variables too. But objects can contain many values.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This code assigns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many values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(Fiat, 500, white) to a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variable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named car: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875" y="6263263"/>
            <a:ext cx="63241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type: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"Fiat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model: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"500"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color: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"white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some data from the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"The car type is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car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521" y="7129176"/>
            <a:ext cx="38671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25155" y="8463865"/>
            <a:ext cx="601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values are written as </a:t>
            </a:r>
            <a:r>
              <a:rPr lang="en-US" sz="1000" b="1" dirty="0" err="1">
                <a:solidFill>
                  <a:srgbClr val="000000"/>
                </a:solidFill>
                <a:latin typeface="Verdana"/>
              </a:rPr>
              <a:t>name:value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pairs (name and value separated by a colon).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625155" y="8718609"/>
            <a:ext cx="566610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It is a common practice to declare objects with the </a:t>
            </a:r>
            <a:r>
              <a:rPr lang="en-US" sz="1000" dirty="0" err="1">
                <a:solidFill>
                  <a:srgbClr val="DC143C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keyword.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Learn more about using </a:t>
            </a:r>
            <a:r>
              <a:rPr lang="en-US" sz="1000" dirty="0" err="1">
                <a:solidFill>
                  <a:srgbClr val="DC143C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with objects in the chapter: </a:t>
            </a:r>
            <a:r>
              <a:rPr lang="en-US" sz="1000" dirty="0">
                <a:solidFill>
                  <a:srgbClr val="000000"/>
                </a:solidFill>
                <a:latin typeface="Verdana"/>
                <a:hlinkClick r:id="rId5"/>
              </a:rPr>
              <a:t>JS Const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1211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499" y="171815"/>
            <a:ext cx="45434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Object Definition</a:t>
            </a:r>
          </a:p>
          <a:p>
            <a:r>
              <a:rPr lang="en-US" sz="1000" dirty="0"/>
              <a:t>You define (and create) a JavaScript object with an object literal: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498" y="602702"/>
            <a:ext cx="666750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age: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eyeColor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"blue"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some data from the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is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age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years old."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4" y="602702"/>
            <a:ext cx="35433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7810" y="3628348"/>
            <a:ext cx="5943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Spaces and line breaks are not important. An object definition can span multiple lines: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277810" y="3878459"/>
            <a:ext cx="62277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age: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eyeColor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"blue"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some data from the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is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age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years old."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0" y="4447310"/>
            <a:ext cx="35433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103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" y="247107"/>
            <a:ext cx="49657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Object Properties</a:t>
            </a:r>
          </a:p>
          <a:p>
            <a:r>
              <a:rPr lang="en-US" sz="1000" dirty="0"/>
              <a:t>The </a:t>
            </a:r>
            <a:r>
              <a:rPr lang="en-US" sz="1000" b="1" dirty="0" err="1"/>
              <a:t>name:values</a:t>
            </a:r>
            <a:r>
              <a:rPr lang="en-US" sz="1000" dirty="0"/>
              <a:t> pairs in JavaScript objects are called </a:t>
            </a:r>
            <a:r>
              <a:rPr lang="en-US" sz="1000" b="1" dirty="0"/>
              <a:t>properties</a:t>
            </a:r>
            <a:r>
              <a:rPr lang="en-US" sz="1000" dirty="0"/>
              <a:t>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97564"/>
              </p:ext>
            </p:extLst>
          </p:nvPr>
        </p:nvGraphicFramePr>
        <p:xfrm>
          <a:off x="369888" y="724476"/>
          <a:ext cx="3519941" cy="1162400"/>
        </p:xfrm>
        <a:graphic>
          <a:graphicData uri="http://schemas.openxmlformats.org/drawingml/2006/table">
            <a:tbl>
              <a:tblPr/>
              <a:tblGrid>
                <a:gridCol w="703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6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Property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Property Value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firstName</a:t>
                      </a:r>
                      <a:endParaRPr lang="en-US" sz="1000" dirty="0">
                        <a:effectLst/>
                      </a:endParaRP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John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lastName</a:t>
                      </a:r>
                      <a:endParaRPr lang="en-US" sz="1000" dirty="0">
                        <a:effectLst/>
                      </a:endParaRP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Doe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age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50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eyeColor</a:t>
                      </a:r>
                      <a:endParaRPr lang="en-US" sz="1000" dirty="0">
                        <a:effectLst/>
                      </a:endParaRP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blue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9185" y="2038420"/>
            <a:ext cx="43089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Accessing Object Properties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can access object properties in two ways: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86" y="1098034"/>
            <a:ext cx="1977571" cy="163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9185" y="2732277"/>
            <a:ext cx="3429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There are two different ways to access an object property.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You can use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person.property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or person["property"].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 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id     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 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5566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some data from the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066" y="3272862"/>
            <a:ext cx="3170010" cy="121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7238" y="2462441"/>
            <a:ext cx="8867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Example1</a:t>
            </a:r>
            <a:endParaRPr lang="en-US" sz="12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0247" y="6517929"/>
            <a:ext cx="600279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There are two different ways to access an object property.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You can use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person.property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or person["property"].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 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id     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 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5566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some data from the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11256" y="6678841"/>
            <a:ext cx="8867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Example2</a:t>
            </a:r>
            <a:endParaRPr lang="en-US" sz="1200" b="1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93685" y="8491835"/>
            <a:ext cx="4308929" cy="253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JavaScript objects are containers for </a:t>
            </a:r>
            <a:r>
              <a:rPr lang="en-US" sz="1050" b="1" dirty="0"/>
              <a:t>named values </a:t>
            </a:r>
            <a:r>
              <a:rPr lang="en-US" sz="1050" dirty="0"/>
              <a:t>called properties.</a:t>
            </a:r>
          </a:p>
        </p:txBody>
      </p:sp>
    </p:spTree>
    <p:extLst>
      <p:ext uri="{BB962C8B-B14F-4D97-AF65-F5344CB8AC3E}">
        <p14:creationId xmlns:p14="http://schemas.microsoft.com/office/powerpoint/2010/main" val="2157241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4820" y="672237"/>
            <a:ext cx="6248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Object Methods</a:t>
            </a:r>
          </a:p>
          <a:p>
            <a:r>
              <a:rPr lang="en-US" sz="1000" dirty="0"/>
              <a:t>Objects can also have </a:t>
            </a:r>
            <a:r>
              <a:rPr lang="en-US" sz="1000" b="1" dirty="0"/>
              <a:t>methods</a:t>
            </a:r>
            <a:r>
              <a:rPr lang="en-US" sz="1000" dirty="0"/>
              <a:t>.</a:t>
            </a:r>
          </a:p>
          <a:p>
            <a:r>
              <a:rPr lang="en-US" sz="1000" dirty="0"/>
              <a:t>Methods are </a:t>
            </a:r>
            <a:r>
              <a:rPr lang="en-US" sz="1000" b="1" dirty="0"/>
              <a:t>actions</a:t>
            </a:r>
            <a:r>
              <a:rPr lang="en-US" sz="1000" dirty="0"/>
              <a:t> that can be performed on objects.</a:t>
            </a:r>
          </a:p>
          <a:p>
            <a:r>
              <a:rPr lang="en-US" sz="1000" dirty="0"/>
              <a:t>Methods are stored in properties as </a:t>
            </a:r>
            <a:r>
              <a:rPr lang="en-US" sz="1000" b="1" dirty="0"/>
              <a:t>function definitions</a:t>
            </a:r>
            <a:r>
              <a:rPr lang="en-US" sz="1000" dirty="0"/>
              <a:t>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16770"/>
              </p:ext>
            </p:extLst>
          </p:nvPr>
        </p:nvGraphicFramePr>
        <p:xfrm>
          <a:off x="593409" y="1507255"/>
          <a:ext cx="4379912" cy="1562748"/>
        </p:xfrm>
        <a:graphic>
          <a:graphicData uri="http://schemas.openxmlformats.org/drawingml/2006/table">
            <a:tbl>
              <a:tblPr/>
              <a:tblGrid>
                <a:gridCol w="874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4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Property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Property Value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firstName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John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lastName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Doe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age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50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eyeColor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blue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fullName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function() {return </a:t>
                      </a:r>
                      <a:r>
                        <a:rPr lang="en-US" sz="1000" dirty="0" err="1">
                          <a:effectLst/>
                        </a:rPr>
                        <a:t>this.firstName</a:t>
                      </a:r>
                      <a:r>
                        <a:rPr lang="en-US" sz="1000" dirty="0">
                          <a:effectLst/>
                        </a:rPr>
                        <a:t> + " " + </a:t>
                      </a:r>
                      <a:r>
                        <a:rPr lang="en-US" sz="1000" dirty="0" err="1">
                          <a:effectLst/>
                        </a:rPr>
                        <a:t>this.lastName</a:t>
                      </a:r>
                      <a:r>
                        <a:rPr lang="en-US" sz="1000" dirty="0">
                          <a:effectLst/>
                        </a:rPr>
                        <a:t>;}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79120" y="3182035"/>
            <a:ext cx="3429000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 method is a function stored as a property.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579120" y="3585339"/>
            <a:ext cx="3429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 err="1">
                <a:solidFill>
                  <a:srgbClr val="0000CD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person = {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: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: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 id       : 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5566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fullName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: 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   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000" dirty="0" err="1">
                <a:solidFill>
                  <a:srgbClr val="0000CD"/>
                </a:solidFill>
                <a:latin typeface="Consolas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+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+ </a:t>
            </a:r>
            <a:r>
              <a:rPr lang="en-US" sz="1000" dirty="0" err="1">
                <a:solidFill>
                  <a:srgbClr val="0000CD"/>
                </a:solidFill>
                <a:latin typeface="Consolas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.lastName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  }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9120" y="5247332"/>
            <a:ext cx="55816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the example above,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refers to 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person object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I.E. </a:t>
            </a:r>
            <a:r>
              <a:rPr lang="en-US" sz="1000" b="1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this.firstName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means the </a:t>
            </a:r>
            <a:r>
              <a:rPr lang="en-US" sz="1000" b="1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property of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I.E. </a:t>
            </a:r>
            <a:r>
              <a:rPr lang="en-US" sz="1000" b="1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this.firstName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means the </a:t>
            </a:r>
            <a:r>
              <a:rPr lang="en-US" sz="1000" b="1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property of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" y="5973842"/>
            <a:ext cx="6134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What is this?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JavaScript, 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 refers to an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object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Which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object depends on how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being invoked (used or called).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 refers to different objects depending on how it is used: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984209"/>
              </p:ext>
            </p:extLst>
          </p:nvPr>
        </p:nvGraphicFramePr>
        <p:xfrm>
          <a:off x="579120" y="6837241"/>
          <a:ext cx="3609975" cy="1332156"/>
        </p:xfrm>
        <a:graphic>
          <a:graphicData uri="http://schemas.openxmlformats.org/drawingml/2006/table">
            <a:tbl>
              <a:tblPr/>
              <a:tblGrid>
                <a:gridCol w="360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01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In an object method, this refers to the </a:t>
                      </a:r>
                      <a:r>
                        <a:rPr lang="en-US" sz="1000" b="1">
                          <a:effectLst/>
                        </a:rPr>
                        <a:t>object</a:t>
                      </a:r>
                      <a:r>
                        <a:rPr lang="en-US" sz="1000">
                          <a:effectLst/>
                        </a:rPr>
                        <a:t>.</a:t>
                      </a:r>
                    </a:p>
                  </a:txBody>
                  <a:tcPr marL="69625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1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Alone, this refers to the </a:t>
                      </a:r>
                      <a:r>
                        <a:rPr lang="en-US" sz="1000" b="1">
                          <a:effectLst/>
                        </a:rPr>
                        <a:t>global object</a:t>
                      </a:r>
                      <a:r>
                        <a:rPr lang="en-US" sz="1000">
                          <a:effectLst/>
                        </a:rPr>
                        <a:t>.</a:t>
                      </a:r>
                    </a:p>
                  </a:txBody>
                  <a:tcPr marL="69625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1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In a function, this refers to the </a:t>
                      </a:r>
                      <a:r>
                        <a:rPr lang="en-US" sz="1000" b="1">
                          <a:effectLst/>
                        </a:rPr>
                        <a:t>global object</a:t>
                      </a:r>
                      <a:r>
                        <a:rPr lang="en-US" sz="1000">
                          <a:effectLst/>
                        </a:rPr>
                        <a:t>.</a:t>
                      </a:r>
                    </a:p>
                  </a:txBody>
                  <a:tcPr marL="69625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1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In a function, in strict mode, this is undefined.</a:t>
                      </a:r>
                    </a:p>
                  </a:txBody>
                  <a:tcPr marL="69625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1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In an event, this refers to the </a:t>
                      </a:r>
                      <a:r>
                        <a:rPr lang="en-US" sz="1000" b="1">
                          <a:effectLst/>
                        </a:rPr>
                        <a:t>element</a:t>
                      </a:r>
                      <a:r>
                        <a:rPr lang="en-US" sz="1000">
                          <a:effectLst/>
                        </a:rPr>
                        <a:t> that received the event.</a:t>
                      </a:r>
                    </a:p>
                  </a:txBody>
                  <a:tcPr marL="69625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1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Methods like call(), apply(), and bind() can refer this to </a:t>
                      </a:r>
                      <a:r>
                        <a:rPr lang="en-US" sz="1000" b="1" dirty="0">
                          <a:effectLst/>
                        </a:rPr>
                        <a:t>any object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69625" marR="34813" marT="34813" marB="348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64820" y="8220587"/>
            <a:ext cx="5943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not a variable. It is a keyword. You cannot change the value of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See Also: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2"/>
              </a:rPr>
              <a:t>The JavaScript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2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2"/>
              </a:rPr>
              <a:t> Tutorial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59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460" y="279648"/>
            <a:ext cx="61493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The this Keyword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a function definition,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refers to the "owner" of the function.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the example above,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person object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that "owns" 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fullName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function.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other words,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this.firstName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means 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property of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this object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Learn more about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in </a:t>
            </a:r>
            <a:r>
              <a:rPr lang="en-US" sz="1000" dirty="0">
                <a:solidFill>
                  <a:srgbClr val="059862"/>
                </a:solidFill>
                <a:latin typeface="Verdana" pitchFamily="34" charset="0"/>
                <a:cs typeface="Arial" pitchFamily="34" charset="0"/>
                <a:hlinkClick r:id="rId2"/>
              </a:rPr>
              <a:t>The JavaScript this Tutorial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60" y="1204496"/>
            <a:ext cx="49911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Accessing Object Methods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access an object method with the following syntax: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963" y="1044833"/>
            <a:ext cx="2255837" cy="92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1635383"/>
            <a:ext cx="620141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An object method is a function definition, stored as a property value.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id: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5566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fullName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  </a:t>
            </a:r>
            <a:r>
              <a:rPr lang="en-US" sz="1000" dirty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data from the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fullName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089" y="2949683"/>
            <a:ext cx="3626711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86080" y="4990147"/>
            <a:ext cx="62014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you access a method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without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the () parentheses, it will return the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function definition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: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365760" y="5351760"/>
            <a:ext cx="7132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If you access an object method without (), it will return the function definition: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Create an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person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 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id     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5566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fullName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 :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  </a:t>
            </a:r>
            <a:r>
              <a:rPr lang="en-US" sz="1000" dirty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Display data from the object: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person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fullName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91212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1459" y="375325"/>
            <a:ext cx="63493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Do Not Declare Strings, Numbers, and Booleans as Objects!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When a JavaScript variable is declared with the keyword "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", the variable is created as an object: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186" y="966506"/>
            <a:ext cx="3429000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x = 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String();   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Declares x as a String object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y = 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Number();   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Declares y as a Number object</a:t>
            </a:r>
            <a:br>
              <a:rPr lang="en-US" sz="1000" dirty="0">
                <a:solidFill>
                  <a:srgbClr val="008000"/>
                </a:solidFill>
                <a:latin typeface="Consolas"/>
              </a:rPr>
            </a:br>
            <a:r>
              <a:rPr lang="en-US" sz="1000" dirty="0">
                <a:solidFill>
                  <a:srgbClr val="000000"/>
                </a:solidFill>
                <a:latin typeface="Consolas"/>
              </a:rPr>
              <a:t>z = 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Boolean();      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Declares z as a Boolean object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379186" y="2009748"/>
            <a:ext cx="6221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Avoid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and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objects. They complicate your code and slow down execution speed.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9186" y="2429593"/>
            <a:ext cx="4764314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more about objects later in this tutorial.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35887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6020" y="24884"/>
            <a:ext cx="21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17) JavaScript Events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229" y="427211"/>
            <a:ext cx="6495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HTML events are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"things"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that happen to HTML elements.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When JavaScript is used in HTML pages, JavaScript can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"react"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on these events.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2260" y="824489"/>
            <a:ext cx="3429000" cy="23237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rgbClr val="000000"/>
                </a:solidFill>
                <a:latin typeface="Segoe UI"/>
              </a:rPr>
              <a:t>HTML Events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An HTML event can be something the browser does, or something a user does.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Here are some examples of HTML events: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An HTML web page has finished loading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An HTML input field was changed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An HTML button was clicked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Often, when events happen, you may want to do something.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lets you execute code when events are detected.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HTML allows event handler attributes,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with JavaScript code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, to be added to HTML elements.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With single quotes: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260" y="3148202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&lt;</a:t>
            </a:r>
            <a:r>
              <a:rPr lang="en-US" sz="1000" i="1" dirty="0">
                <a:solidFill>
                  <a:srgbClr val="A52A2A"/>
                </a:solidFill>
                <a:latin typeface="Consolas"/>
              </a:rPr>
              <a:t>element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en-US" sz="1000" i="1" dirty="0">
                <a:solidFill>
                  <a:srgbClr val="FF0000"/>
                </a:solidFill>
                <a:latin typeface="Consolas"/>
              </a:rPr>
              <a:t>event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=</a:t>
            </a:r>
            <a:r>
              <a:rPr lang="en-US" sz="1000" b="1" dirty="0">
                <a:solidFill>
                  <a:srgbClr val="0000CD"/>
                </a:solidFill>
                <a:latin typeface="Consolas"/>
              </a:rPr>
              <a:t>'</a:t>
            </a:r>
            <a:r>
              <a:rPr lang="en-US" sz="1000" b="1" i="1" dirty="0">
                <a:solidFill>
                  <a:srgbClr val="0000CD"/>
                </a:solidFill>
                <a:latin typeface="Consolas"/>
              </a:rPr>
              <a:t>some JavaScript</a:t>
            </a:r>
            <a:r>
              <a:rPr lang="en-US" sz="1000" b="1" dirty="0">
                <a:solidFill>
                  <a:srgbClr val="0000CD"/>
                </a:solidFill>
                <a:latin typeface="Consolas"/>
              </a:rPr>
              <a:t>'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&gt;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520838" y="3402071"/>
            <a:ext cx="14959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With double quotes: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408214" y="3662584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&lt;</a:t>
            </a:r>
            <a:r>
              <a:rPr lang="en-US" sz="1000" i="1" dirty="0">
                <a:solidFill>
                  <a:srgbClr val="A52A2A"/>
                </a:solidFill>
                <a:latin typeface="Consolas"/>
              </a:rPr>
              <a:t>element</a:t>
            </a:r>
            <a:r>
              <a:rPr lang="en-US" sz="10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en-US" sz="1000" i="1" dirty="0">
                <a:solidFill>
                  <a:srgbClr val="FF0000"/>
                </a:solidFill>
                <a:latin typeface="Consolas"/>
              </a:rPr>
              <a:t>event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=</a:t>
            </a:r>
            <a:r>
              <a:rPr lang="en-US" sz="1000" b="1" dirty="0">
                <a:solidFill>
                  <a:srgbClr val="0000CD"/>
                </a:solidFill>
                <a:latin typeface="Consolas"/>
              </a:rPr>
              <a:t>"</a:t>
            </a:r>
            <a:r>
              <a:rPr lang="en-US" sz="1000" b="1" i="1" dirty="0">
                <a:solidFill>
                  <a:srgbClr val="0000CD"/>
                </a:solidFill>
                <a:latin typeface="Consolas"/>
              </a:rPr>
              <a:t>some JavaScript</a:t>
            </a:r>
            <a:r>
              <a:rPr lang="en-US" sz="1000" b="1" dirty="0">
                <a:solidFill>
                  <a:srgbClr val="0000CD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CD"/>
                </a:solidFill>
                <a:latin typeface="Consolas"/>
              </a:rPr>
              <a:t>&gt;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232229" y="3908805"/>
            <a:ext cx="63019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the following example, an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attribute (with code), is added to a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&lt;button&gt;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element: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14" y="4348193"/>
            <a:ext cx="593543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'demo'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Date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time is?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95" y="5349731"/>
            <a:ext cx="2449330" cy="85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20838" y="6593318"/>
            <a:ext cx="59180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the example above, the JavaScript code changes the content of the element with id="demo".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the next example, the code changes the content of its own element (using </a:t>
            </a:r>
            <a:r>
              <a:rPr lang="en-US" sz="1000" b="1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this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.innerHTML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520" y="7276743"/>
            <a:ext cx="580213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HTML Events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this.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Date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time is?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11" y="7423070"/>
            <a:ext cx="30384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46645" y="9376143"/>
            <a:ext cx="5458573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JavaScript code is often several lines long. It is more common to see event attributes calling functions:</a:t>
            </a:r>
          </a:p>
        </p:txBody>
      </p:sp>
    </p:spTree>
    <p:extLst>
      <p:ext uri="{BB962C8B-B14F-4D97-AF65-F5344CB8AC3E}">
        <p14:creationId xmlns:p14="http://schemas.microsoft.com/office/powerpoint/2010/main" val="4157061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5300" y="453747"/>
            <a:ext cx="59817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HTML Events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Click the button to display the date.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displayDate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time is?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displayDate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587341"/>
            <a:ext cx="2752725" cy="162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4200" y="3469957"/>
            <a:ext cx="5892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Common HTML Events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Here is a list of some common HTML events: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77163"/>
              </p:ext>
            </p:extLst>
          </p:nvPr>
        </p:nvGraphicFramePr>
        <p:xfrm>
          <a:off x="495300" y="4003054"/>
          <a:ext cx="4356100" cy="1923110"/>
        </p:xfrm>
        <a:graphic>
          <a:graphicData uri="http://schemas.openxmlformats.org/drawingml/2006/table">
            <a:tbl>
              <a:tblPr/>
              <a:tblGrid>
                <a:gridCol w="897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Event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onchange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An HTML element has been changed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onclick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The user clicks an HTML element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onmouseover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The user moves the mouse over an HTML element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onmouseout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The user moves the mouse away from an HTML element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onkeydown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The user pushes a keyboard key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onload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The browser has finished loading the page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95300" y="6031637"/>
            <a:ext cx="5664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list is much longer: </a:t>
            </a:r>
            <a:r>
              <a:rPr lang="en-US" sz="1000" dirty="0">
                <a:solidFill>
                  <a:srgbClr val="000000"/>
                </a:solidFill>
                <a:latin typeface="Verdana"/>
                <a:hlinkClick r:id="rId3"/>
              </a:rPr>
              <a:t>W3Schools JavaScript Reference HTML DOM Events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495300" y="6367657"/>
            <a:ext cx="56642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Event Handlers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Event handlers can be used to handle and verify user input, user actions, and browser actions: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Things that should be done every time a page loads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Things that should be done when the page is closed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Action that should be performed when a user clicks a button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Content that should be verified when a user inputs data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And more ...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Many different methods can be used to let JavaScript work with events: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HTML event attributes can execute JavaScript code directly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HTML event attributes can call JavaScript functions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You can assign your own event handler functions to HTML elements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You can prevent events from being sent or being handled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And more ...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4200" y="8695168"/>
            <a:ext cx="589280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You will learn a lot more about events and event handlers in the HTML DOM chapters.</a:t>
            </a:r>
          </a:p>
        </p:txBody>
      </p:sp>
    </p:spTree>
    <p:extLst>
      <p:ext uri="{BB962C8B-B14F-4D97-AF65-F5344CB8AC3E}">
        <p14:creationId xmlns:p14="http://schemas.microsoft.com/office/powerpoint/2010/main" val="53428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80538" y="231168"/>
            <a:ext cx="2200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18) JavaScript Strings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2489" y="600500"/>
            <a:ext cx="4316186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strings are for storing and manipulating text.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708832" y="942816"/>
            <a:ext cx="51435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 JavaScript string is zero or more characters written inside quotes.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708832" y="1016615"/>
            <a:ext cx="3429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 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String written inside quotes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1547814"/>
            <a:ext cx="3449496" cy="125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08832" y="3171051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You can use single or double quotes:</a:t>
            </a:r>
            <a:endParaRPr lang="en-US" sz="1000" b="1" dirty="0"/>
          </a:p>
        </p:txBody>
      </p:sp>
      <p:sp>
        <p:nvSpPr>
          <p:cNvPr id="12" name="Rectangle 11"/>
          <p:cNvSpPr/>
          <p:nvPr/>
        </p:nvSpPr>
        <p:spPr>
          <a:xfrm>
            <a:off x="708831" y="3417272"/>
            <a:ext cx="5956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Strings are written inside quotes. You can use single or double quotes: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carName1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"Volvo XC60"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Double quotes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carName2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'Volvo XC60'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Single quotes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carName1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carName2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03" y="3753743"/>
            <a:ext cx="3352800" cy="107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30616" y="5356264"/>
            <a:ext cx="6512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can use quotes inside a string, as long as they don't match the quotes surrounding the string: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582386" y="5853008"/>
            <a:ext cx="3429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You can use quotes inside a string, as long as they don't match the quotes surrounding the string.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"It's alright"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 is called 'Johnny'"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'He is called "Johnny"'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answer1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answer3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191" y="7055238"/>
            <a:ext cx="2850817" cy="128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2538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042" y="276494"/>
            <a:ext cx="48024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String Length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To find the length of a string, use the built-in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property: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4042" y="707381"/>
            <a:ext cx="607967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length Property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length of the string is: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"ABCDEFGHIJKLMNOPQRSTUVWXYZ"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275" y="928689"/>
            <a:ext cx="2471625" cy="1506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4042" y="3508147"/>
            <a:ext cx="63953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Escape Character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Because strings must be written within quotes, JavaScript will misunderstand this string: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2" y="3906839"/>
            <a:ext cx="5399088" cy="95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4042" y="4794465"/>
            <a:ext cx="62581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string will be chopped to "We are the so-called ".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solution to avoid this problem, is to use 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backslash escape character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backslash (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\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) escape character turns special characters into string characters: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937707"/>
              </p:ext>
            </p:extLst>
          </p:nvPr>
        </p:nvGraphicFramePr>
        <p:xfrm>
          <a:off x="234042" y="5439214"/>
          <a:ext cx="5915026" cy="1098920"/>
        </p:xfrm>
        <a:graphic>
          <a:graphicData uri="http://schemas.openxmlformats.org/drawingml/2006/table">
            <a:tbl>
              <a:tblPr/>
              <a:tblGrid>
                <a:gridCol w="1478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8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Code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Result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\'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'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Single quote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\"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"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Double quote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\\</a:t>
                      </a:r>
                    </a:p>
                  </a:txBody>
                  <a:tcPr marL="122330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\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Backslash</a:t>
                      </a:r>
                    </a:p>
                  </a:txBody>
                  <a:tcPr marL="61165" marR="61165" marT="61165" marB="6116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00024" y="6611035"/>
            <a:ext cx="6147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sequence </a:t>
            </a: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\"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 inserts a double quote in a string:</a:t>
            </a:r>
            <a:r>
              <a:rPr lang="en-US" sz="10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8534" y="7010341"/>
            <a:ext cx="492306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escape sequence \" inserts a double quote in a string.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"We are the so-called </a:t>
            </a:r>
            <a:r>
              <a:rPr lang="en-US" sz="1000" dirty="0">
                <a:solidFill>
                  <a:srgbClr val="EE0000"/>
                </a:solidFill>
                <a:latin typeface="Consolas"/>
              </a:rPr>
              <a:t>\"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Vikings</a:t>
            </a:r>
            <a:r>
              <a:rPr lang="en-US" sz="1000" dirty="0">
                <a:solidFill>
                  <a:srgbClr val="EE0000"/>
                </a:solidFill>
                <a:latin typeface="Consolas"/>
              </a:rPr>
              <a:t>\"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 from the north."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65" y="6776677"/>
            <a:ext cx="2643075" cy="102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31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994" y="160469"/>
            <a:ext cx="66940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White Space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ignores multiple spaces. You can add white space to your script to make it more readable.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 following lines are equivalent: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05" y="1024399"/>
            <a:ext cx="5966797" cy="23357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4505" y="3478297"/>
            <a:ext cx="64715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Line Length and Line Breaks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For best readability, programmers often like to avoid code lines longer than 80 characters.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If a JavaScript statement does not fit on one line, the best place to break it is after an operator: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4505" y="4181261"/>
            <a:ext cx="596679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Statements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The best place to break a code line is after an operator or a comma.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"Hello Dolly!"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266" y="4181261"/>
            <a:ext cx="2846604" cy="1029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2458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4350" y="263664"/>
            <a:ext cx="40576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sequence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\'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 inserts a single quote in a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350" y="848708"/>
            <a:ext cx="527685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escape sequence \' inserts a single quote in a string.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'It</a:t>
            </a:r>
            <a:r>
              <a:rPr lang="en-US" sz="1000" dirty="0">
                <a:solidFill>
                  <a:srgbClr val="EE0000"/>
                </a:solidFill>
                <a:latin typeface="Consolas"/>
              </a:rPr>
              <a:t>\'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s alright.'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806" y="597813"/>
            <a:ext cx="3043237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4350" y="3557142"/>
            <a:ext cx="39700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sequence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\\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 inserts a backslash in a string: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3980746"/>
            <a:ext cx="3429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escape sequence \\ inserts a backslash in a string.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"The character </a:t>
            </a:r>
            <a:r>
              <a:rPr lang="en-US" sz="1000" dirty="0">
                <a:solidFill>
                  <a:srgbClr val="EE0000"/>
                </a:solidFill>
                <a:latin typeface="Consolas"/>
              </a:rPr>
              <a:t>\\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 is called backslash."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030" y="3931532"/>
            <a:ext cx="2957513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09599" y="7188360"/>
            <a:ext cx="60234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Six other escape sequences are valid in JavaScript:</a:t>
            </a:r>
            <a:endParaRPr lang="en-US" sz="10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851478"/>
              </p:ext>
            </p:extLst>
          </p:nvPr>
        </p:nvGraphicFramePr>
        <p:xfrm>
          <a:off x="326346" y="7383781"/>
          <a:ext cx="5915025" cy="1627360"/>
        </p:xfrm>
        <a:graphic>
          <a:graphicData uri="http://schemas.openxmlformats.org/drawingml/2006/table">
            <a:tbl>
              <a:tblPr/>
              <a:tblGrid>
                <a:gridCol w="1478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6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Code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Result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\b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Backspace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\f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Form Feed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\n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New Line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\r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Carriage Return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\t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Horizontal Tabulator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\v</a:t>
                      </a:r>
                    </a:p>
                  </a:txBody>
                  <a:tcPr marL="80081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Vertical Tabulator</a:t>
                      </a:r>
                    </a:p>
                  </a:txBody>
                  <a:tcPr marL="40040" marR="40040" marT="40040" marB="4004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04800" y="9187121"/>
            <a:ext cx="603885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6 escape characters above were originally designed to control typewriters, teletypes, and fax machines. They do not make any sense in HTML.</a:t>
            </a:r>
          </a:p>
        </p:txBody>
      </p:sp>
    </p:spTree>
    <p:extLst>
      <p:ext uri="{BB962C8B-B14F-4D97-AF65-F5344CB8AC3E}">
        <p14:creationId xmlns:p14="http://schemas.microsoft.com/office/powerpoint/2010/main" val="623051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25" y="7077868"/>
            <a:ext cx="3693006" cy="1363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54" y="3221773"/>
            <a:ext cx="3161148" cy="160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320" y="218778"/>
            <a:ext cx="62077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Breaking Long Code Lines</a:t>
            </a:r>
          </a:p>
          <a:p>
            <a:r>
              <a:rPr lang="en-US" sz="1000" dirty="0"/>
              <a:t>For best readability, programmers often like to avoid code lines longer than 80 characters.</a:t>
            </a:r>
          </a:p>
          <a:p>
            <a:r>
              <a:rPr lang="en-US" sz="1000" dirty="0"/>
              <a:t>If a JavaScript statement does not fit on one line, the best place to break it is after an operator: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815043"/>
            <a:ext cx="56997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Statements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The best place to break a code line is after an operator or a comma.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"Hello Dolly!"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120" y="890702"/>
            <a:ext cx="2996882" cy="73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4320" y="3049538"/>
            <a:ext cx="62077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You can also break up a code line within a text string with a single backslash: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274320" y="3424695"/>
            <a:ext cx="5537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You can break a code line within a text string with a backslash.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</a:t>
            </a:r>
            <a:r>
              <a:rPr lang="en-US" sz="1000" dirty="0">
                <a:solidFill>
                  <a:srgbClr val="EE0000"/>
                </a:solidFill>
                <a:latin typeface="Consolas"/>
              </a:rPr>
              <a:t>\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Dolly!"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" y="5696874"/>
            <a:ext cx="620776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\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is not the preferred method. It might not have universal support.</a:t>
            </a:r>
            <a:br>
              <a:rPr lang="en-US" sz="1000" dirty="0">
                <a:latin typeface="Arial" pitchFamily="34" charset="0"/>
                <a:cs typeface="Arial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Some browsers do not allow spaces behind 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\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character.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" y="6208236"/>
            <a:ext cx="46659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A safer way to break up a string, is to use string addition: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274320" y="6485235"/>
            <a:ext cx="53136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safest way to break a code line in a string is using string addition.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"Dolly!"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76479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7119938"/>
            <a:ext cx="3538537" cy="104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83" y="639798"/>
            <a:ext cx="4010025" cy="90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91185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You cannot break up a code line with a backslash: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451072"/>
            <a:ext cx="55435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Statements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You cannot break a code line with a \ backslash.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\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"Hello Dolly."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50" y="2079370"/>
            <a:ext cx="57340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JavaScript Strings as Objects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Normally, JavaScript strings are primitive values, created from literals: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0437" y="2582138"/>
            <a:ext cx="12426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b="1" dirty="0">
                <a:solidFill>
                  <a:srgbClr val="000000"/>
                </a:solidFill>
                <a:latin typeface="Consolas"/>
              </a:rPr>
              <a:t> x = </a:t>
            </a:r>
            <a:r>
              <a:rPr lang="en-US" sz="1000" b="1" dirty="0">
                <a:solidFill>
                  <a:srgbClr val="A52A2A"/>
                </a:solidFill>
                <a:latin typeface="Consolas"/>
              </a:rPr>
              <a:t>"John"</a:t>
            </a:r>
            <a:r>
              <a:rPr lang="en-US" sz="1000" b="1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b="1" dirty="0"/>
          </a:p>
        </p:txBody>
      </p:sp>
      <p:sp>
        <p:nvSpPr>
          <p:cNvPr id="9" name="Rectangle 8"/>
          <p:cNvSpPr/>
          <p:nvPr/>
        </p:nvSpPr>
        <p:spPr>
          <a:xfrm>
            <a:off x="298054" y="2771209"/>
            <a:ext cx="48330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But strings can also be defined as objects with the keyword </a:t>
            </a: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b="1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990" y="2987933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b="1" dirty="0">
                <a:solidFill>
                  <a:srgbClr val="000000"/>
                </a:solidFill>
                <a:latin typeface="Consolas"/>
              </a:rPr>
              <a:t> y = </a:t>
            </a:r>
            <a:r>
              <a:rPr lang="en-US" sz="1000" b="1" dirty="0">
                <a:solidFill>
                  <a:srgbClr val="0000CD"/>
                </a:solidFill>
                <a:latin typeface="Consolas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/>
              </a:rPr>
              <a:t> String(</a:t>
            </a:r>
            <a:r>
              <a:rPr lang="en-US" sz="1000" b="1" dirty="0">
                <a:solidFill>
                  <a:srgbClr val="A52A2A"/>
                </a:solidFill>
                <a:latin typeface="Consolas"/>
              </a:rPr>
              <a:t>"John"</a:t>
            </a:r>
            <a:r>
              <a:rPr lang="en-US" sz="1000" b="1" dirty="0">
                <a:solidFill>
                  <a:srgbClr val="000000"/>
                </a:solidFill>
                <a:latin typeface="Consolas"/>
              </a:rPr>
              <a:t>);</a:t>
            </a:r>
            <a:endParaRPr lang="en-US" sz="1000" b="1" dirty="0"/>
          </a:p>
        </p:txBody>
      </p:sp>
      <p:sp>
        <p:nvSpPr>
          <p:cNvPr id="11" name="Rectangle 10"/>
          <p:cNvSpPr/>
          <p:nvPr/>
        </p:nvSpPr>
        <p:spPr>
          <a:xfrm>
            <a:off x="382139" y="3229844"/>
            <a:ext cx="3429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/>
              </a:rPr>
              <a:t>// x is a string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8000"/>
                </a:solidFill>
                <a:latin typeface="Consolas"/>
              </a:rPr>
              <a:t>// y is an object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3455487"/>
            <a:ext cx="3397931" cy="149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05765" y="5765339"/>
            <a:ext cx="60115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Do not create Strings objects.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keyword complicates the code and slows down execution speed.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String objects can produce unexpected results: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5764" y="6806465"/>
            <a:ext cx="60115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Never Create Strings as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Strings and objects cannot be safely compared.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    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x is a string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y is an object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==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7064" y="6389479"/>
            <a:ext cx="40025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When using the </a:t>
            </a: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==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operator, x and y are equal:</a:t>
            </a:r>
            <a:endParaRPr lang="en-US" sz="1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13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39" y="5410397"/>
            <a:ext cx="3872184" cy="125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27" y="4127130"/>
            <a:ext cx="3112407" cy="97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665584"/>
            <a:ext cx="3690937" cy="110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415647"/>
            <a:ext cx="56769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Never Create Strings as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Strings and objects cannot be safely compared.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    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x is a string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y is an object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===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169426"/>
            <a:ext cx="41626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When using the </a:t>
            </a: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===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operator, x and y are not equal:</a:t>
            </a:r>
            <a:endParaRPr lang="en-US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5490" y="2512039"/>
            <a:ext cx="40293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Note the difference between </a:t>
            </a: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(x==y)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and </a:t>
            </a: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(x===y)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r>
              <a:rPr lang="en-US" sz="10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8150" y="2758260"/>
            <a:ext cx="17508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(x == y)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true or false?</a:t>
            </a:r>
            <a:endParaRPr lang="en-US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8150" y="3004481"/>
            <a:ext cx="60198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Never Create Strings as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 cannot be compared.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x is an object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y is an object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==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8150" y="5153976"/>
            <a:ext cx="18213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(x === y)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true or false?</a:t>
            </a:r>
            <a:endParaRPr lang="en-US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4450" y="5410397"/>
            <a:ext cx="3429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Never Create Strings as Objects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objects cannot be compared.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x is an object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Consolas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y is an object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===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5331" y="7945735"/>
            <a:ext cx="3931563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Comparing two JavaScript objects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returns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693868" y="8425313"/>
            <a:ext cx="4267200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/>
              </a:rPr>
              <a:t>Complete String Reference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For a complete String reference, go to our: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  <a:hlinkClick r:id="rId5"/>
              </a:rPr>
              <a:t>Complete JavaScript String Reference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reference contains descriptions and examples of all string properties and methods.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72194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83" y="7287938"/>
            <a:ext cx="3029007" cy="176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8814" y="54094"/>
            <a:ext cx="3019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19) JavaScript String Methods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55931"/>
              </p:ext>
            </p:extLst>
          </p:nvPr>
        </p:nvGraphicFramePr>
        <p:xfrm>
          <a:off x="250914" y="423426"/>
          <a:ext cx="5915024" cy="1608118"/>
        </p:xfrm>
        <a:graphic>
          <a:graphicData uri="http://schemas.openxmlformats.org/drawingml/2006/table">
            <a:tbl>
              <a:tblPr/>
              <a:tblGrid>
                <a:gridCol w="2957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509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String length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slice()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substring()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substr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replace()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replaceAll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toUpperCase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toLowerCase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concat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84119" marR="42059" marT="42059" marB="420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String trim()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trimStart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trimEnd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padStart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padEnd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charAt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</a:t>
                      </a:r>
                      <a:r>
                        <a:rPr lang="en-US" sz="1000" dirty="0" err="1">
                          <a:effectLst/>
                        </a:rPr>
                        <a:t>charCodeAt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String split(</a:t>
                      </a:r>
                    </a:p>
                  </a:txBody>
                  <a:tcPr marL="42059" marR="42059" marT="42059" marB="420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32229" y="2104350"/>
            <a:ext cx="47080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String search methods are covered in the next chapter.</a:t>
            </a:r>
            <a:endParaRPr lang="en-US" sz="1000" b="1" dirty="0"/>
          </a:p>
        </p:txBody>
      </p:sp>
      <p:sp>
        <p:nvSpPr>
          <p:cNvPr id="9" name="Rectangle 8"/>
          <p:cNvSpPr/>
          <p:nvPr/>
        </p:nvSpPr>
        <p:spPr>
          <a:xfrm>
            <a:off x="232229" y="2387939"/>
            <a:ext cx="4911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Length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property returns the length of a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6455" y="2824085"/>
            <a:ext cx="3429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text = </a:t>
            </a:r>
            <a:r>
              <a:rPr lang="en-US" sz="1000" dirty="0">
                <a:solidFill>
                  <a:srgbClr val="A52A2A"/>
                </a:solidFill>
                <a:latin typeface="Consolas"/>
              </a:rPr>
              <a:t>"ABCDEFGHIJKLMNOPQRSTUVWXYZ"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CD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 length =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text.length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000" b="0" i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679" y="3408860"/>
            <a:ext cx="3429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length Property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length of the string is: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"ABCDEFGHIJKLMNOPQRSTUVWXYZ"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64" y="2884570"/>
            <a:ext cx="2891472" cy="180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823209" y="4729831"/>
            <a:ext cx="2640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Extracting String Parts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There are 3 methods for extracting a part of a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slice(</a:t>
            </a:r>
            <a:r>
              <a:rPr lang="en-US" sz="1000" i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, </a:t>
            </a:r>
            <a:r>
              <a:rPr lang="en-US" sz="1000" i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)</a:t>
            </a:r>
            <a:endParaRPr lang="en-US" sz="1000" dirty="0">
              <a:solidFill>
                <a:srgbClr val="000000"/>
              </a:solidFill>
              <a:latin typeface="Verdana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substring(</a:t>
            </a:r>
            <a:r>
              <a:rPr lang="en-US" sz="1000" i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, </a:t>
            </a:r>
            <a:r>
              <a:rPr lang="en-US" sz="1000" i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)</a:t>
            </a:r>
            <a:endParaRPr lang="en-US" sz="1000" dirty="0">
              <a:solidFill>
                <a:srgbClr val="000000"/>
              </a:solidFill>
              <a:latin typeface="Verdana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substr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</a:t>
            </a:r>
            <a:r>
              <a:rPr lang="en-US" sz="1000" i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, </a:t>
            </a:r>
            <a:r>
              <a:rPr lang="en-US" sz="1000" i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length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)</a:t>
            </a:r>
            <a:endParaRPr lang="en-US" sz="1000" dirty="0">
              <a:solidFill>
                <a:srgbClr val="000000"/>
              </a:solidFill>
              <a:latin typeface="Verdana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3679" y="5919786"/>
            <a:ext cx="58137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slice()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slice()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extracts a part of a string and returns the extracted part in a new string.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method takes 2 parameters: start position, and end position (end not included).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6455" y="6505179"/>
            <a:ext cx="52832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Example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Slice out a portion of a string from position 7 to position 13: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4208" y="7093474"/>
            <a:ext cx="54985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slice()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sliced (extracted) part of the string is: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"Apple, Banana, Kiwi"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slice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7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05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2014538"/>
            <a:ext cx="277177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5750" y="290036"/>
            <a:ext cx="621030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Note</a:t>
            </a:r>
          </a:p>
          <a:p>
            <a:r>
              <a:rPr lang="en-US" sz="1000" dirty="0"/>
              <a:t>JavaScript counts positions from zero.</a:t>
            </a:r>
          </a:p>
          <a:p>
            <a:r>
              <a:rPr lang="en-US" sz="1000" dirty="0"/>
              <a:t>First position is 0.</a:t>
            </a:r>
          </a:p>
          <a:p>
            <a:r>
              <a:rPr lang="en-US" sz="1000" dirty="0"/>
              <a:t>Second position is 1.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50" y="1166336"/>
            <a:ext cx="6210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Examples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you omit the second parameter, the method will slice out the rest of the string: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50" y="1792397"/>
            <a:ext cx="62103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slice()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Extract a part of a string from position 7: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"Apple, Banana, Kiwi"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slice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7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50" y="4654719"/>
            <a:ext cx="62103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a parameter is negative, the position is counted from the end of the string:</a:t>
            </a:r>
          </a:p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304800" y="5009615"/>
            <a:ext cx="3429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slice()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Extract a part of a string counting from the end: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"Apple, Banana, Kiwi"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slice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5208717"/>
            <a:ext cx="3328987" cy="171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8203050"/>
            <a:ext cx="61912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This example slices out a portion of a string from position -12 to position -6:</a:t>
            </a:r>
          </a:p>
          <a:p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97554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4078397"/>
            <a:ext cx="3419476" cy="171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1" y="1176338"/>
            <a:ext cx="2838449" cy="128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5749" y="376000"/>
            <a:ext cx="600075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slice()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Extract a part of a string and return the extracted parts in a new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"Apple, Banana, Kiwi"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slice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48" y="3330655"/>
            <a:ext cx="6400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substring()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substring()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similar to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slice()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difference is that start and end values less than 0 are treated as 0 in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substring()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9100" y="4078397"/>
            <a:ext cx="58674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substring() method extract a part of a string and returns the extracted parts in a new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"Apple, Banana, Kiwi"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substring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7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9100" y="6786831"/>
            <a:ext cx="60731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you omit the second parameter,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substring()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will slice out the rest of the string.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2424" y="7235786"/>
            <a:ext cx="5867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substr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substr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similar to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slice()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difference is that the second parameter specifies 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of the extracted part.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598" y="7874258"/>
            <a:ext cx="54102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substr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extract a part of a string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and returns the extracted parts in a new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"Apple, Banana, Kiwi"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substr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7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48" y="9058520"/>
            <a:ext cx="3795712" cy="118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653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493" y="7870825"/>
            <a:ext cx="3072268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493" y="4343400"/>
            <a:ext cx="291941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1319214"/>
            <a:ext cx="3238500" cy="11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5100" y="253365"/>
            <a:ext cx="6489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you omit the second parameter,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substr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will slice out the rest of the string.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5100" y="807363"/>
            <a:ext cx="621665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substr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extract a part of a string and returns the extracted parts in a new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"Apple, Banana, Kiwi"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substr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7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100" y="3515797"/>
            <a:ext cx="62166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the first parameter is negative, the position counts from the end of the string.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165100" y="3792796"/>
            <a:ext cx="60071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substr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extract a part of a string and returns the extracted parts in a new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"Apple, Banana, Kiwi"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substr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(-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5100" y="6504713"/>
            <a:ext cx="63238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Replacing String Content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replaces a specified value with another value in a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100" y="7189976"/>
            <a:ext cx="637222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Replace "Microsoft" with "W3Schools" in the paragraph below: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Try it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Please visit Microsoft!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replace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"Microsoft"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"W3Schools"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6482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640" y="151954"/>
            <a:ext cx="656082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does not change the string it is called on.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 a new string.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replaces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only the first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match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you want to replace all matches, use a regular expression with the /g flag set. See examples below.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" y="1355543"/>
            <a:ext cx="47516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By default, 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replaces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only the first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match: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40" y="1648318"/>
            <a:ext cx="65227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Replace "Microsoft" with "W3Schools" in the paragraph below: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Try it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Please visit Microsoft and Microsoft!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replace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"Microsoft"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"W3Schools"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935" y="3214689"/>
            <a:ext cx="2615065" cy="96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935" y="4180177"/>
            <a:ext cx="2376940" cy="61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5739" y="4994468"/>
            <a:ext cx="6414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By default, 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is case sensitive. Writing MICROSOFT (with upper-case) will not work: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293" y="5683538"/>
            <a:ext cx="63335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Try to replace "Microsoft" with "W3Schools" in the paragraph below: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Try it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Please visit Microsoft!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replace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"MICROSOFT"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"W3Schools"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replace() method is case sensitive. MICROSOFT (with upper-case) will not be replaced.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49" y="5394578"/>
            <a:ext cx="2705100" cy="109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510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91228"/>
            <a:ext cx="3067049" cy="112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6355"/>
            <a:ext cx="670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To replace case insensitive, use a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regular expression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with an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/i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flag (insensitive):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500" y="557947"/>
            <a:ext cx="59055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Replace "Microsoft" with "W3Schools" in the paragraph below: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Try it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Please visit Microsoft!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replace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/MICROSOFT/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"W3Schools"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2367280"/>
            <a:ext cx="26193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0500" y="3881934"/>
            <a:ext cx="6324600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Note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Regular expressions are written without quotes.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9550" y="4389021"/>
            <a:ext cx="63055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To replace all matches, use a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regular expression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with a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/g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flag (global match):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550" y="4666020"/>
            <a:ext cx="6648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Replace all occurrences of "Microsoft" with "W3Schools" in the paragraph below: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Try it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Please visit Microsoft and Microsoft!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replace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/Microsoft/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"W3Schools"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5789733"/>
            <a:ext cx="2619375" cy="972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6762523"/>
            <a:ext cx="2466975" cy="68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09550" y="8237696"/>
            <a:ext cx="64960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/>
              </a:rPr>
              <a:t>Note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You will learn a lot more about regular expressions in the chapter </a:t>
            </a:r>
            <a:r>
              <a:rPr lang="en-US" sz="1000" dirty="0">
                <a:solidFill>
                  <a:srgbClr val="000000"/>
                </a:solidFill>
                <a:latin typeface="Verdana"/>
                <a:hlinkClick r:id="rId6"/>
              </a:rPr>
              <a:t>JavaScript Regular Expressions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9370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502" y="1131050"/>
            <a:ext cx="62553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Statements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code blocks are written between { and }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"button"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myFunction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Click Me!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"demo1"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"demo2"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"demo1"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"Hello Dolly!"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"demo2"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"How are you?"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4503" y="220202"/>
            <a:ext cx="62553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Code Blocks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statements can be grouped together in code blocks, inside curly brackets {...}.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 purpose of code blocks is to define statements to be executed together.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One place you will find statements grouped together in blocks, is in JavaScript functions: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26" y="965036"/>
            <a:ext cx="2498185" cy="8198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5689" r="51396"/>
          <a:stretch/>
        </p:blipFill>
        <p:spPr>
          <a:xfrm>
            <a:off x="4453252" y="1079645"/>
            <a:ext cx="1154764" cy="705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246627" y="2768616"/>
            <a:ext cx="4413250" cy="4601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tx1"/>
                </a:solidFill>
              </a:rPr>
              <a:t>In this tutorial we use 2 spaces of indentation for code blocks.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You will learn more about functions later in this tutorial.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0417" y="3947205"/>
            <a:ext cx="533945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Keywords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statements often start with a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keyword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to identify the JavaScript action to be performed.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Our 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hlinkClick r:id="rId4"/>
              </a:rPr>
              <a:t>Reserved Words Reference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lists all JavaScript keywords.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Here is a list of some of the keywords you will learn about in this tutorial: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418900"/>
              </p:ext>
            </p:extLst>
          </p:nvPr>
        </p:nvGraphicFramePr>
        <p:xfrm>
          <a:off x="525206" y="5239411"/>
          <a:ext cx="4505428" cy="2175130"/>
        </p:xfrm>
        <a:graphic>
          <a:graphicData uri="http://schemas.openxmlformats.org/drawingml/2006/table">
            <a:tbl>
              <a:tblPr/>
              <a:tblGrid>
                <a:gridCol w="1938878">
                  <a:extLst>
                    <a:ext uri="{9D8B030D-6E8A-4147-A177-3AD203B41FA5}">
                      <a16:colId xmlns:a16="http://schemas.microsoft.com/office/drawing/2014/main" val="1425805500"/>
                    </a:ext>
                  </a:extLst>
                </a:gridCol>
                <a:gridCol w="2566550">
                  <a:extLst>
                    <a:ext uri="{9D8B030D-6E8A-4147-A177-3AD203B41FA5}">
                      <a16:colId xmlns:a16="http://schemas.microsoft.com/office/drawing/2014/main" val="1899060522"/>
                    </a:ext>
                  </a:extLst>
                </a:gridCol>
              </a:tblGrid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Keyword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Description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263080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var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Declares a variable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4823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let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Declares a block variable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581837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const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Declares a block constant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0353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if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Marks a block of statements to be executed on a condition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518260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switch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Marks a block of statements to be executed in different cases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8421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for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Marks a block of statements to be executed in a loop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02323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function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Declares a function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726905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return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Exits a function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10931"/>
                  </a:ext>
                </a:extLst>
              </a:tr>
              <a:tr h="21751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try</a:t>
                      </a:r>
                    </a:p>
                  </a:txBody>
                  <a:tcPr marL="108058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Implements error handling to a block of statements</a:t>
                      </a:r>
                    </a:p>
                  </a:txBody>
                  <a:tcPr marL="54029" marR="54029" marT="54029" marB="5402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444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25206" y="7488611"/>
            <a:ext cx="5509008" cy="3346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JavaScript keywords are reserved words. Reserved words cannot be used as names for variables.</a:t>
            </a:r>
          </a:p>
        </p:txBody>
      </p:sp>
    </p:spTree>
    <p:extLst>
      <p:ext uri="{BB962C8B-B14F-4D97-AF65-F5344CB8AC3E}">
        <p14:creationId xmlns:p14="http://schemas.microsoft.com/office/powerpoint/2010/main" val="19955609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90" y="4556069"/>
            <a:ext cx="3115310" cy="129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410" y="1400084"/>
            <a:ext cx="2531110" cy="1010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3700" y="377766"/>
            <a:ext cx="60274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ReplaceAll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In 2021, JavaScript introduced the string method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replaceAll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310" y="902534"/>
            <a:ext cx="47498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replaceAll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ES2021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intoduced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the string method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replaceAll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"I love cats. Cats are very easy to love. Cats are very popular."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replaceAll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Cats"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"Dogs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replaceAll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cats"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"dogs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8310" y="3918744"/>
            <a:ext cx="5972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replaceAll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allows you to specify a regular expression instead of a string to be replaced.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the parameter is a regular expression, the global flag (g) must be set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set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otherwise a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TypeError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is thrown.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0850" y="4803011"/>
            <a:ext cx="597027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replaceAll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ES2021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intoduced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the string method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replaceAll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"I love cats. Cats are very easy to love. Cats are very popular"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replaceAll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/Cats/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g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"Dogs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replaceAll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/cats/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g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"dogs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0850" y="8190339"/>
            <a:ext cx="47472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replaceAll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an 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4"/>
              </a:rPr>
              <a:t>ES2021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feature.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replaceAll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does not work in Internet Explorer.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220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199757"/>
            <a:ext cx="6419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Converting to Upper and Lower Case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 string is converted to upper case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toUpperCase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 string is converted to lower case with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toLowerCase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784532"/>
            <a:ext cx="19656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JavaScript String </a:t>
            </a:r>
            <a:r>
              <a:rPr lang="en-US" sz="1000" dirty="0" err="1">
                <a:solidFill>
                  <a:srgbClr val="000000"/>
                </a:solidFill>
                <a:latin typeface="Segoe UI"/>
              </a:rPr>
              <a:t>toUpperCase</a:t>
            </a:r>
            <a:r>
              <a:rPr lang="en-US" sz="1000" dirty="0">
                <a:solidFill>
                  <a:srgbClr val="000000"/>
                </a:solidFill>
                <a:latin typeface="Segoe UI"/>
              </a:rPr>
              <a:t>()</a:t>
            </a:r>
            <a:endParaRPr lang="en-US" sz="1000" b="0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276430"/>
            <a:ext cx="3429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Convert string to upper case: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Try it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Hello World!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toUpperCase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63759"/>
            <a:ext cx="3209925" cy="123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30" y="1459702"/>
            <a:ext cx="1535806" cy="71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6653" y="4754305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JavaScript String </a:t>
            </a:r>
            <a:r>
              <a:rPr lang="en-US" sz="1000" dirty="0" err="1">
                <a:solidFill>
                  <a:srgbClr val="000000"/>
                </a:solidFill>
                <a:latin typeface="Segoe UI"/>
              </a:rPr>
              <a:t>toLowerCase</a:t>
            </a:r>
            <a:r>
              <a:rPr lang="en-US" sz="1000" dirty="0">
                <a:solidFill>
                  <a:srgbClr val="000000"/>
                </a:solidFill>
                <a:latin typeface="Segoe UI"/>
              </a:rPr>
              <a:t>()</a:t>
            </a:r>
            <a:endParaRPr lang="en-US" sz="1000" b="0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6653" y="5030729"/>
            <a:ext cx="570518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Convert string to lower case: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&lt;button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E50000"/>
                </a:solidFill>
                <a:latin typeface="Consolas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()"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Try it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&lt;/button&gt;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Hello World!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myFunction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toLowerCase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11" y="4170134"/>
            <a:ext cx="2887690" cy="116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90" y="4921032"/>
            <a:ext cx="24574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778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725" y="270957"/>
            <a:ext cx="3429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concat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concat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joins two or more strings: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1780" y="871647"/>
            <a:ext cx="556006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concat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joins two or more strings: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"World!"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795E26"/>
                </a:solidFill>
                <a:latin typeface="Consolas"/>
              </a:rPr>
              <a:t>concat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text3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804" y="567065"/>
            <a:ext cx="2743198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1780" y="3968115"/>
            <a:ext cx="63322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concat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can be used instead of the plus operator. These two lines do the same: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1780" y="4511507"/>
            <a:ext cx="342900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1200" b="1" dirty="0"/>
              <a:t>Example</a:t>
            </a:r>
            <a:endParaRPr lang="en-US" sz="1000" b="1" dirty="0"/>
          </a:p>
          <a:p>
            <a:r>
              <a:rPr lang="en-US" sz="1000" dirty="0"/>
              <a:t>text = "Hello" + " " + "World!";</a:t>
            </a:r>
            <a:br>
              <a:rPr lang="en-US" sz="1000" dirty="0"/>
            </a:br>
            <a:r>
              <a:rPr lang="en-US" sz="1000" dirty="0"/>
              <a:t>text = "Hello".</a:t>
            </a:r>
            <a:r>
              <a:rPr lang="en-US" sz="1000" dirty="0" err="1"/>
              <a:t>concat</a:t>
            </a:r>
            <a:r>
              <a:rPr lang="en-US" sz="1000" dirty="0"/>
              <a:t>(" ", "World!");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1780" y="5108983"/>
            <a:ext cx="59912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Note</a:t>
            </a:r>
          </a:p>
          <a:p>
            <a:r>
              <a:rPr lang="en-US" sz="1000" dirty="0"/>
              <a:t>All string methods return a new string. They don't modify the original string.</a:t>
            </a:r>
          </a:p>
          <a:p>
            <a:r>
              <a:rPr lang="en-US" sz="1000" dirty="0"/>
              <a:t>Formally said:</a:t>
            </a:r>
          </a:p>
          <a:p>
            <a:r>
              <a:rPr lang="en-US" sz="1000" dirty="0"/>
              <a:t>Strings are immutable: Strings cannot be changed, only replaced.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6064" y="5905452"/>
            <a:ext cx="57410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trim()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trim()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removes whitespace from both sides of a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1780" y="6336339"/>
            <a:ext cx="633222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trim()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    Hello World!    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795E26"/>
                </a:solidFill>
                <a:latin typeface="Consolas"/>
              </a:rPr>
              <a:t>trim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"Length text1 =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&gt;Length text2 =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804" y="6698290"/>
            <a:ext cx="2487295" cy="137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2002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398" y="360908"/>
            <a:ext cx="6052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trimStart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ECMAScript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2019 added the String method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trimStart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to JavaScript.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trimStart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works like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trim()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but removes whitespace only from the start of a string.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397" y="1167349"/>
            <a:ext cx="605245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trimStart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    Hello World!    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795E26"/>
                </a:solidFill>
                <a:latin typeface="Consolas"/>
              </a:rPr>
              <a:t>trimStart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"Length text1 =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&gt;Length text2 =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6" y="1297250"/>
            <a:ext cx="2510974" cy="13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0824" y="3568006"/>
            <a:ext cx="59436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JavaScript String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trimStart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supported in all browsers since January 2020: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latin typeface="Arial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6" y="3755529"/>
            <a:ext cx="6438900" cy="111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13176" y="4867245"/>
            <a:ext cx="643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trimEnd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ECMAScript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2019 added the String method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trimEnd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to JavaScript.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trimEnd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works like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trim()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but removes whitespace only from the end of a string.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176" y="5472081"/>
            <a:ext cx="627561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trimEnd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    Hello World!    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795E26"/>
                </a:solidFill>
                <a:latin typeface="Consolas"/>
              </a:rPr>
              <a:t>trimEnd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"Length text1 =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&gt;Length text2 =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46" y="5472081"/>
            <a:ext cx="2905581" cy="1626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06397" y="7872738"/>
            <a:ext cx="60524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JavaScript String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trimEnd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supported in all browsers since January 2020: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latin typeface="Arial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5" y="8243138"/>
            <a:ext cx="6119813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220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762484"/>
            <a:ext cx="3666866" cy="111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3350" y="275957"/>
            <a:ext cx="626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Padding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ECMAScript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2017 added two String methods: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and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to support padding at the beginning and at the end of a string.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350" y="916157"/>
            <a:ext cx="62674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0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padStart</a:t>
            </a: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pads a string with another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700" y="1316267"/>
            <a:ext cx="61341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padStart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pads a string with another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padStart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"x"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700" y="3870812"/>
            <a:ext cx="5943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padStart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pads a string with another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padStart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"0"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863823"/>
            <a:ext cx="28956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66700" y="6803471"/>
            <a:ext cx="6134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is a string method.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To pad a number, convert the number to a string first.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See the example below.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2740" y="7572338"/>
            <a:ext cx="3429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padStart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pads a string with another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numb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numb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toString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padStart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38" y="8667831"/>
            <a:ext cx="2643292" cy="82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4841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3350" y="213033"/>
            <a:ext cx="6400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Browser Support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an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ECMAScript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2017 feature.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It is supported in all modern browsers: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9" y="1085850"/>
            <a:ext cx="6100762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23850" y="2371051"/>
            <a:ext cx="48196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padStart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not supported in Internet Explorer.</a:t>
            </a:r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850" y="2724994"/>
            <a:ext cx="6210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0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padEnd</a:t>
            </a:r>
            <a:r>
              <a:rPr lang="en-US" sz="10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pads a string with another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3850" y="3127953"/>
            <a:ext cx="3429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padEnd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pads a string with another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padEnd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"x"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3168434"/>
            <a:ext cx="3620004" cy="11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6250" y="6026646"/>
            <a:ext cx="5562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padEnd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pads a string with another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"5"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padEnd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"0"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24" y="5342130"/>
            <a:ext cx="3627526" cy="107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23849" y="8894088"/>
            <a:ext cx="60602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is a string method.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To pad a number, convert the number to a string first.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See the example below.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619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08" y="7550914"/>
            <a:ext cx="3724667" cy="1552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08" y="678054"/>
            <a:ext cx="3857992" cy="115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1780" y="248027"/>
            <a:ext cx="627126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padEnd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pads a string with another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numb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numb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toString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padEnd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"x"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780" y="2939445"/>
            <a:ext cx="62712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Browser Support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an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ECMAScript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2017 feature.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It is supported in all modern browsers: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" y="3772640"/>
            <a:ext cx="6228080" cy="118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4980" y="4953000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padEnd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not supported in Internet Explorer.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latin typeface="Arial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4980" y="5506998"/>
            <a:ext cx="6024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Extracting String Characters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There are 3 methods for extracting string characters: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charAt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</a:t>
            </a:r>
            <a:r>
              <a:rPr lang="en-US" sz="1000" i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position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)</a:t>
            </a:r>
            <a:endParaRPr lang="en-US" sz="1000" dirty="0">
              <a:solidFill>
                <a:srgbClr val="000000"/>
              </a:solidFill>
              <a:latin typeface="Verdana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charCodeAt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</a:t>
            </a:r>
            <a:r>
              <a:rPr lang="en-US" sz="1000" i="1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position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)</a:t>
            </a:r>
            <a:endParaRPr lang="en-US" sz="1000" dirty="0">
              <a:solidFill>
                <a:srgbClr val="000000"/>
              </a:solidFill>
              <a:latin typeface="Verdana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Property access [ ]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4980" y="6522661"/>
            <a:ext cx="60680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charAt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charAt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 the character at a specified index (position) in a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4980" y="7043678"/>
            <a:ext cx="5143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charAt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returns the character at a given position in a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charAt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991390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21" y="6756989"/>
            <a:ext cx="3308219" cy="137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0" y="1600498"/>
            <a:ext cx="3944212" cy="142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140" y="250488"/>
            <a:ext cx="62915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charCodeAt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charCodeAt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 the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unicode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of the character at a specified index in a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method returns a UTF-16 code (an integer between 0 and 65535).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140" y="810687"/>
            <a:ext cx="480822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charCodeAt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returns 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unicode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of the character at a given position in a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charCodeAt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140" y="3027680"/>
            <a:ext cx="49123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Property</a:t>
            </a:r>
            <a:r>
              <a:rPr lang="en-US" sz="1200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Segoe UI"/>
              </a:rPr>
              <a:t>Access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Verdana"/>
              </a:rPr>
              <a:t>ECMAScript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 5 (2009) allows property access [ ] on strings: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140" y="3558044"/>
            <a:ext cx="63119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Property access on strings: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0" y="3558044"/>
            <a:ext cx="3232150" cy="126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84797" y="5462121"/>
            <a:ext cx="61842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Note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Property access might be a little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unpredictable:</a:t>
            </a:r>
            <a:endParaRPr lang="en-US" sz="1000" dirty="0">
              <a:solidFill>
                <a:srgbClr val="000000"/>
              </a:solidFill>
              <a:latin typeface="Verdana"/>
            </a:endParaRP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It makes strings look like arrays (but they are not)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If no character is found, [ ] returns undefined, while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charAt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() returns an empty string.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It is read only.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[0] = "A" gives no error (but does not work!)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4340" y="6433840"/>
            <a:ext cx="53975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Property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acces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on strings are read only: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"A"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 </a:t>
            </a:r>
            <a:r>
              <a:rPr lang="en-US" sz="1000" dirty="0">
                <a:solidFill>
                  <a:srgbClr val="008000"/>
                </a:solidFill>
                <a:latin typeface="Consolas"/>
              </a:rPr>
              <a:t>// Does not work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718199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5149" y="310634"/>
            <a:ext cx="2091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Converting a String to an Array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500" y="587633"/>
            <a:ext cx="6057900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you want to work with a string as an array, you can convert it to an array.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15149" y="1094482"/>
            <a:ext cx="4826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split()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 string can be converted to an array with 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split()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8198" y="1515814"/>
            <a:ext cx="583720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Display the first array element, after a string split: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a,b,c,d,e,f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myArray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split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","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myArray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3" y="1515814"/>
            <a:ext cx="2733675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17499" y="4291281"/>
            <a:ext cx="6359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the separator is omitted, the returned array will contain the whole string in index [0].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If the separator is "", the returned array will be an array of single characters: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5148" y="4846106"/>
            <a:ext cx="626142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 Methods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split().Method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split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AF00DB"/>
                </a:solidFill>
                <a:latin typeface="Consolas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++)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]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"&lt;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br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&gt;"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78" y="5029427"/>
            <a:ext cx="3423134" cy="1763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15148" y="8341234"/>
            <a:ext cx="622946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Complete String Reference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For a complete String reference, go to our: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  <a:hlinkClick r:id="rId4"/>
              </a:rPr>
              <a:t>Complete JavaScript String Reference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The reference contains descriptions and examples of all string properties and methods.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147265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4500" y="29518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/>
              </a:rPr>
              <a:t>20) JavaScript String Search</a:t>
            </a:r>
          </a:p>
          <a:p>
            <a:br>
              <a:rPr lang="en-US" b="1" dirty="0">
                <a:solidFill>
                  <a:srgbClr val="000000"/>
                </a:solidFill>
                <a:latin typeface="Verdana"/>
              </a:rPr>
            </a:b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23850" y="835790"/>
            <a:ext cx="6210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JavaScript Search Methods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String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()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String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lastIndexOf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()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String search()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String match()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String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()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String includes()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String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()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String 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endsWith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()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850" y="2313118"/>
            <a:ext cx="3429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0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indexOf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 the index of (position of) 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first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occurrence of a string in a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850" y="3030500"/>
            <a:ext cx="584835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position of the first occurrence of "locate" is: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"Please locate where 'locate' occurs!"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"locate"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90" y="959396"/>
            <a:ext cx="2737009" cy="1230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3850" y="5738934"/>
            <a:ext cx="5848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Note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JavaScript counts positions from zero.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0 is the first position in a string, 1 is the second, 2 is the third, ...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850" y="6515606"/>
            <a:ext cx="62103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0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lastIndexOf</a:t>
            </a: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lastIndexOf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 the index of the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last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occurrence of a specified text in a string: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850" y="7292767"/>
            <a:ext cx="62103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position of the first occurrence of "locate" is: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"Please locate where 'locate' occurs!"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"locate"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98" y="7069604"/>
            <a:ext cx="3186112" cy="133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89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592" y="4693729"/>
            <a:ext cx="2736222" cy="1107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94578" y="0"/>
            <a:ext cx="2272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06. JavaScript Syntax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2993" y="369332"/>
            <a:ext cx="59529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rgbClr val="000000"/>
                </a:solidFill>
                <a:latin typeface="Verdana" panose="020B0604030504040204" pitchFamily="34" charset="0"/>
              </a:rPr>
              <a:t>JavaScript syntax is the set of rules, how JavaScript programs are constructed: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372993" y="615553"/>
            <a:ext cx="3429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How to create variables:</a:t>
            </a:r>
            <a:b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000" dirty="0" err="1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x;</a:t>
            </a:r>
            <a:br>
              <a:rPr lang="en-US" sz="1000" dirty="0"/>
            </a:br>
            <a:r>
              <a:rPr lang="en-US" sz="1000" dirty="0">
                <a:solidFill>
                  <a:srgbClr val="0000CD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y;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How to use variables:</a:t>
            </a:r>
            <a:b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 = 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000" dirty="0"/>
            </a:b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y = 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000" dirty="0"/>
            </a:br>
            <a:r>
              <a:rPr lang="en-US" sz="1000" dirty="0">
                <a:solidFill>
                  <a:srgbClr val="0000CD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z = x + y;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2630280" y="738664"/>
            <a:ext cx="36957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Values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 JavaScript syntax defines two types of values: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Fixed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Variable values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Fixed values are called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Literals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Variable values are called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Variables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2993" y="1892826"/>
            <a:ext cx="5321577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 Literals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The two most important syntax rules for fixed values are: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1. 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Numbers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are written with or without decimals: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2992" y="2585324"/>
            <a:ext cx="46054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Numbers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Number can be written with or without decimals.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10.50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&lt;/body&gt;&lt;/html&gt;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3" y="2329568"/>
            <a:ext cx="2367654" cy="11375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2992" y="4431984"/>
            <a:ext cx="45088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2. </a:t>
            </a:r>
            <a:r>
              <a:rPr 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Strings</a:t>
            </a: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are text, written within double or single quotes: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390386" y="4678205"/>
            <a:ext cx="566751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Strings can be written with double or single quotes.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'John Doe'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722" y="6678753"/>
            <a:ext cx="643127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Variables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In a programming language,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variables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are used to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store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data values.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JavaScript uses the keywords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, </a:t>
            </a:r>
            <a:r>
              <a:rPr lang="en-US" altLang="en-US" sz="1000" dirty="0">
                <a:solidFill>
                  <a:srgbClr val="DC143C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and </a:t>
            </a:r>
            <a:r>
              <a:rPr lang="en-US" altLang="en-US" sz="1000" dirty="0" err="1">
                <a:solidFill>
                  <a:srgbClr val="DC143C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to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declare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variables.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An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equal sign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is used to 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</a:rPr>
              <a:t>assign values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 to variables.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In this example, x is defined as a variable. Then, x is assigned (given) the value 6: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7779" y="7479108"/>
            <a:ext cx="615503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&lt;html&gt;&lt;body&gt;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JavaScript Variables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 this example, x is defined as a variable.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Then, x is assigned the value of 6: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473" y="8329858"/>
            <a:ext cx="2692153" cy="9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41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0820" y="327095"/>
            <a:ext cx="62712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Both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indexOf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and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lastIndexOf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return -1 if the text is not found: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</a:b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820" y="657573"/>
            <a:ext cx="627126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Both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and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lastIndexOf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return -1 if the text is not found: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"Please locate where 'locate' occurs!"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20" y="625503"/>
            <a:ext cx="2189480" cy="100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0820" y="3396784"/>
            <a:ext cx="62712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Both methods accept a second parameter as the starting position for the search: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317500" y="3702805"/>
            <a:ext cx="3429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accepts a second parameter as the starting position for the search: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"Please locate where 'locate' occurs!"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"locate"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80" y="3950782"/>
            <a:ext cx="3111062" cy="126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17500" y="7026792"/>
            <a:ext cx="62557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lastIndexOf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methods searches backwards (from the end to the beginning), meaning: if the second parameter is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15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the search starts at position 15, and searches to the beginning of the string.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8156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7920038"/>
            <a:ext cx="2600325" cy="125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3859156"/>
            <a:ext cx="3667125" cy="178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0820" y="300743"/>
            <a:ext cx="50723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lastIndexOf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lastIndexOf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accepts a second parameter as the starting position for the search.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Remember that 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lastIndexOf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searches backwards, so position 15 means start the search at position 15, and search to the beginning.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"Please locate where 'locate' occurs!"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lastIndexOf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"locate"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0" y="200025"/>
            <a:ext cx="3660775" cy="122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6685" y="4086395"/>
            <a:ext cx="6511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search()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search()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searches a string for a string (or a regular expression) and returns the position of the match: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3370" y="4752946"/>
            <a:ext cx="498983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search()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Return the position of the first occurrence of a string in a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"Please locate where 'locate' occurs!"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search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"locate"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756" y="7111366"/>
            <a:ext cx="493744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search()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Return the position of the first occurrence of a regular expression: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"Please locate where 'locate' occurs!"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search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/locate/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488325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98" y="7705725"/>
            <a:ext cx="2976107" cy="156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1470" y="121276"/>
            <a:ext cx="6428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Did You Notice?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two methods,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indexOf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and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search()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, are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equal?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They accept the same arguments (parameters), and return the same value?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 two methods are </a:t>
            </a:r>
            <a:r>
              <a:rPr lang="en-US" sz="1000" b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equal. These are the differences: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search()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cannot take a second start position argument.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indexOf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cannot take powerful search values (regular expressions).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You will learn more about regular expressions in a later chapter.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470" y="1335359"/>
            <a:ext cx="62991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match()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match()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 an array containing the results of matching a string against a string (or a regular expression).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1470" y="1963455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Examples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Perform a search for "</a:t>
            </a:r>
            <a:r>
              <a:rPr lang="en-US" sz="1000" dirty="0" err="1">
                <a:solidFill>
                  <a:srgbClr val="000000"/>
                </a:solidFill>
                <a:latin typeface="Verdana"/>
              </a:rPr>
              <a:t>ain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":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470" y="2392051"/>
            <a:ext cx="61440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match()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Perform a search for "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ain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":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"The rain in SPAIN stays mainly in the plain"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match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/>
              </a:rPr>
              <a:t>ain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4" y="1810532"/>
            <a:ext cx="3629025" cy="222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61470" y="4665311"/>
            <a:ext cx="15744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Perform a search for "</a:t>
            </a:r>
            <a:r>
              <a:rPr lang="en-US" sz="1000" dirty="0" err="1"/>
              <a:t>ain</a:t>
            </a:r>
            <a:r>
              <a:rPr lang="en-US" sz="1000" dirty="0"/>
              <a:t>":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7670" y="4955407"/>
            <a:ext cx="61440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match()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Perform a search for "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ain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":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"The rain in SPAIN stays mainly in the plain"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match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</a:t>
            </a:r>
            <a:r>
              <a:rPr lang="en-US" sz="1000" dirty="0" err="1">
                <a:solidFill>
                  <a:srgbClr val="811F3F"/>
                </a:solidFill>
                <a:latin typeface="Consolas"/>
              </a:rPr>
              <a:t>ain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98" y="4527386"/>
            <a:ext cx="3036771" cy="182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37670" y="7356064"/>
            <a:ext cx="614408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match()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Perform a global, case-insensitive search for "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ain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":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"The rain in SPAIN stays mainly in the plain"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match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</a:t>
            </a:r>
            <a:r>
              <a:rPr lang="en-US" sz="1000" dirty="0" err="1">
                <a:solidFill>
                  <a:srgbClr val="811F3F"/>
                </a:solidFill>
                <a:latin typeface="Consolas"/>
              </a:rPr>
              <a:t>ain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gi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 err="1">
                <a:solidFill>
                  <a:srgbClr val="0070C1"/>
                </a:solidFill>
                <a:latin typeface="Consolas"/>
              </a:rPr>
              <a:t>myArr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115103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45" y="5222273"/>
            <a:ext cx="3052762" cy="148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976766"/>
            <a:ext cx="3052762" cy="148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6743" y="347812"/>
            <a:ext cx="5805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If a regular expression does not include the </a:t>
            </a:r>
            <a:r>
              <a:rPr lang="en-US" sz="1000" i="1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g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modifier (global search),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match()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will return only the first match in the string.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Read more about regular expressions in the chapter 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3"/>
              </a:rPr>
              <a:t>JS </a:t>
            </a:r>
            <a:r>
              <a:rPr lang="en-US" sz="1000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3"/>
              </a:rPr>
              <a:t>RegExp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6742" y="1084005"/>
            <a:ext cx="63445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0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matchAll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 an iterator containing the results of matching a string against a string (or a regular expression).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0243" y="1719978"/>
            <a:ext cx="628105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ES2020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intoduced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the string method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"I love cats. Cats are very easy to love. Cats are very popular."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iterator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"Cats"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267F99"/>
                </a:solidFill>
                <a:latin typeface="Consolas"/>
              </a:rPr>
              <a:t>Array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iterator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0243" y="4800482"/>
            <a:ext cx="62810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If the parameter is a regular expression, the global flag (g) must be set </a:t>
            </a:r>
            <a:r>
              <a:rPr lang="en-US" sz="1000" dirty="0" err="1"/>
              <a:t>set</a:t>
            </a:r>
            <a:r>
              <a:rPr lang="en-US" sz="1000" dirty="0"/>
              <a:t>, otherwise a </a:t>
            </a:r>
            <a:r>
              <a:rPr lang="en-US" sz="1000" dirty="0" err="1"/>
              <a:t>TypeError</a:t>
            </a:r>
            <a:r>
              <a:rPr lang="en-US" sz="1000" dirty="0"/>
              <a:t> is thrown.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0243" y="5046703"/>
            <a:ext cx="628105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ES2020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intoduced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the string method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"I love cats. Cats are very easy to love. Cats are very popular."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iterator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/Cats/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g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267F99"/>
                </a:solidFill>
                <a:latin typeface="Consolas"/>
              </a:rPr>
              <a:t>Array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iterator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2705" y="8016747"/>
            <a:ext cx="61785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If you want to search case insensitive, the insensitive flag (i) must be set:</a:t>
            </a:r>
          </a:p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412704" y="8370690"/>
            <a:ext cx="580521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ES2020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intoduced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the string method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"I love cats. Cats are very easy to love. Cats are very popular."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iterator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matchAll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811F3F"/>
                </a:solidFill>
                <a:latin typeface="Consolas"/>
              </a:rPr>
              <a:t>/Cats/</a:t>
            </a:r>
            <a:r>
              <a:rPr lang="en-US" sz="1000" dirty="0" err="1">
                <a:solidFill>
                  <a:srgbClr val="0000FF"/>
                </a:solidFill>
                <a:latin typeface="Consolas"/>
              </a:rPr>
              <a:t>gi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267F99"/>
                </a:solidFill>
                <a:latin typeface="Consolas"/>
              </a:rPr>
              <a:t>Array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070C1"/>
                </a:solidFill>
                <a:latin typeface="Consolas"/>
              </a:rPr>
              <a:t>iterator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178" y="8275881"/>
            <a:ext cx="2639672" cy="130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4293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3414" y="155231"/>
            <a:ext cx="34290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matchAll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an 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  <a:hlinkClick r:id="rId2"/>
              </a:rPr>
              <a:t>ES2020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feature.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matchAll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does not work in Internet Explorer.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414" y="845963"/>
            <a:ext cx="3429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includes()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includes()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 true if a string contains a specified value.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Otherwise it returns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014" y="1589298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Examples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Check if a string includes "world":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5013" y="2019946"/>
            <a:ext cx="5710011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includes()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Check if a string includes "world":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includes() method is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world, welcome to the universe."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includes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18" y="1443360"/>
            <a:ext cx="3068411" cy="1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5014" y="5056665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Check if a string includes "world". Start at position 12:</a:t>
            </a:r>
          </a:p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205014" y="5402452"/>
            <a:ext cx="625293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includes()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Check if a string includes "world" starting from position 12: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includes() method is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world, welcome to the universe."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includes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14" y="4574489"/>
            <a:ext cx="3209698" cy="165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7507" y="8682960"/>
            <a:ext cx="438671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includes()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case sensitive.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includes()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an ES6 feature (JavaScript 2015).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includes()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not supported in Internet Explorer.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619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700" y="154107"/>
            <a:ext cx="614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200" b="1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startsWith</a:t>
            </a:r>
            <a:r>
              <a:rPr lang="en-US" sz="12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startsWith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if a string begins with a specified value.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Otherwise it returns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738882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Examples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Returns true: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138992"/>
            <a:ext cx="60579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Check if a string starts with "Hello":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is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world, welcome to the universe."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738882"/>
            <a:ext cx="3186112" cy="153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90" y="3561398"/>
            <a:ext cx="3901440" cy="134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0157" y="4906834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 start position for the search can be specified:</a:t>
            </a:r>
          </a:p>
          <a:p>
            <a:br>
              <a:rPr lang="en-US" sz="1000" dirty="0">
                <a:solidFill>
                  <a:srgbClr val="000000"/>
                </a:solidFill>
                <a:latin typeface="Verdana"/>
              </a:rPr>
            </a:b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350156" y="5219283"/>
            <a:ext cx="59363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is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world, welcome to the universe."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5219283"/>
            <a:ext cx="2834440" cy="122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590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921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Returns true:</a:t>
            </a:r>
          </a:p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133350" y="314920"/>
            <a:ext cx="6172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&lt;h1&gt;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&lt;/h1&gt;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is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world, welcome to the universe."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startsWith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314920"/>
            <a:ext cx="2695575" cy="1082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8600" y="3177242"/>
            <a:ext cx="598170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startsWith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case sensitive.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startsWith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an ES6 feature (JavaScript 2015).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startsWith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not supported in Internet Explorer.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3885128"/>
            <a:ext cx="5981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JavaScript String </a:t>
            </a:r>
            <a:r>
              <a:rPr lang="en-US" sz="10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endsWith</a:t>
            </a: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The </a:t>
            </a: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endsWith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method returns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if a string ends with a specified value.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Otherwise it returns 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: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4434661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Examples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Check if a string ends with "Doe":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4878705"/>
            <a:ext cx="63246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Check if a string ends with "Doe":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endsWith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is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 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endsWith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9" y="4398446"/>
            <a:ext cx="3777690" cy="1392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68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" y="81826"/>
            <a:ext cx="3429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Check if the 11 first characters of a string ends with "world":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350" y="318850"/>
            <a:ext cx="61722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Strings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Check in the 11 first characters of a string ends with "world":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The 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endsWith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() method is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"Hello world, welcome to the universe."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endsWith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"world"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150406"/>
            <a:ext cx="2576512" cy="90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6700" y="3414117"/>
            <a:ext cx="603885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Notes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endsWith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case sensitive.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endsWith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an ES6 feature (JavaScript 2015).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endsWith</a:t>
            </a:r>
            <a:r>
              <a:rPr lang="en-US" sz="1000" dirty="0">
                <a:solidFill>
                  <a:srgbClr val="DC143C"/>
                </a:solidFill>
                <a:latin typeface="Consolas" pitchFamily="49" charset="0"/>
                <a:cs typeface="Arial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 is not supported in Internet Explorer.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700" y="4272330"/>
            <a:ext cx="603885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  <a:latin typeface="Segoe UI"/>
              </a:rPr>
              <a:t>Complete String Reference</a:t>
            </a:r>
          </a:p>
          <a:p>
            <a:pPr lvl="0"/>
            <a:r>
              <a:rPr lang="en-US" sz="1000" dirty="0">
                <a:solidFill>
                  <a:srgbClr val="000000"/>
                </a:solidFill>
                <a:latin typeface="Verdana"/>
              </a:rPr>
              <a:t>For a complete String reference, go to our:</a:t>
            </a:r>
          </a:p>
          <a:p>
            <a:pPr lvl="0"/>
            <a:r>
              <a:rPr lang="en-US" sz="1000" dirty="0">
                <a:solidFill>
                  <a:srgbClr val="000000"/>
                </a:solidFill>
                <a:latin typeface="Verdana"/>
                <a:hlinkClick r:id="rId3"/>
              </a:rPr>
              <a:t>Complete JavaScript String Reference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pPr lvl="0"/>
            <a:r>
              <a:rPr lang="en-US" sz="1000" dirty="0">
                <a:solidFill>
                  <a:srgbClr val="000000"/>
                </a:solidFill>
                <a:latin typeface="Verdana"/>
              </a:rPr>
              <a:t>The reference contains descriptions and examples of all string properties and methods.</a:t>
            </a:r>
          </a:p>
        </p:txBody>
      </p:sp>
    </p:spTree>
    <p:extLst>
      <p:ext uri="{BB962C8B-B14F-4D97-AF65-F5344CB8AC3E}">
        <p14:creationId xmlns:p14="http://schemas.microsoft.com/office/powerpoint/2010/main" val="7615063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16" y="5513809"/>
            <a:ext cx="3248418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66156" y="130407"/>
            <a:ext cx="4033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/>
              </a:rPr>
              <a:t>21) JavaScript Template Literals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" y="499739"/>
            <a:ext cx="3429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Verdana"/>
              </a:rPr>
              <a:t>Synonyms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: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Template Literals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Template Strings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String Templates</a:t>
            </a:r>
          </a:p>
          <a:p>
            <a:pPr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Verdana"/>
              </a:rPr>
              <a:t>Back-Tics Syntax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6900" y="1411998"/>
            <a:ext cx="3429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Back-Tics Syntax</a:t>
            </a:r>
          </a:p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Template Literals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use back-ticks (``) rather than the quotes ("") to define a string: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900" y="1996773"/>
            <a:ext cx="591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Template Literals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use back-ticks (``) to define a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are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`Hello world!`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1392291"/>
            <a:ext cx="2724150" cy="1051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21015" y="4240025"/>
            <a:ext cx="58324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Quotes Inside Strings</a:t>
            </a:r>
          </a:p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With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template literals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, you can use both single and double quotes inside a string: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948" y="4717282"/>
            <a:ext cx="564261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Template Literals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With back-ticks, you can use both single and double quotes inside a string: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are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`He's often called "Johnny"`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948" y="7032214"/>
            <a:ext cx="38417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Multiline Strings</a:t>
            </a:r>
          </a:p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Template literals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allows multiline strings: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5948" y="7466852"/>
            <a:ext cx="61612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&gt;&lt;html&gt;&lt;body&gt;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Template Literals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allows multiline strings: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are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</a:t>
            </a: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The quick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brown fox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jumps over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A31515"/>
                </a:solidFill>
                <a:latin typeface="Consolas"/>
              </a:rPr>
              <a:t>the lazy dog`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&lt;/script&gt;&lt;/body&gt;&lt;/html&gt;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8589594"/>
            <a:ext cx="2702559" cy="1050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2695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66" y="6407894"/>
            <a:ext cx="3599834" cy="142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09738"/>
            <a:ext cx="3186112" cy="1217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3350" y="203538"/>
            <a:ext cx="6438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Interpolation</a:t>
            </a:r>
          </a:p>
          <a:p>
            <a:r>
              <a:rPr lang="en-US" sz="1000" b="1" dirty="0"/>
              <a:t>Template literals</a:t>
            </a:r>
            <a:r>
              <a:rPr lang="en-US" sz="1000" dirty="0"/>
              <a:t> provide an easy way to interpolate variables and expressions into strings.</a:t>
            </a:r>
          </a:p>
          <a:p>
            <a:r>
              <a:rPr lang="en-US" sz="1000" dirty="0"/>
              <a:t>The method is called string interpolation.</a:t>
            </a:r>
          </a:p>
          <a:p>
            <a:r>
              <a:rPr lang="en-US" sz="1000" dirty="0"/>
              <a:t>The syntax is: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987624"/>
            <a:ext cx="1123950" cy="68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3350" y="1734474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/>
              </a:rPr>
              <a:t>Variable Substitutions</a:t>
            </a:r>
          </a:p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Template literals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allow variables in strings: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350" y="2134584"/>
            <a:ext cx="5861049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Template Literals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allows variables in strings: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are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"John"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"Doe"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`Welcome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${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}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${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lastName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}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!`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text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744" y="5730786"/>
            <a:ext cx="62341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Verdana"/>
              </a:rPr>
              <a:t>Automatic replacing of variables with real values is called </a:t>
            </a:r>
            <a:r>
              <a:rPr lang="en-US" sz="1000" b="1" dirty="0">
                <a:solidFill>
                  <a:srgbClr val="000000"/>
                </a:solidFill>
                <a:latin typeface="Verdana"/>
              </a:rPr>
              <a:t>string interpolation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.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342900" y="5977007"/>
            <a:ext cx="5219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Segoe UI"/>
              </a:rPr>
              <a:t>Expression Substitution</a:t>
            </a:r>
          </a:p>
          <a:p>
            <a:r>
              <a:rPr lang="en-US" sz="1000" b="1" dirty="0">
                <a:solidFill>
                  <a:srgbClr val="000000"/>
                </a:solidFill>
                <a:latin typeface="Verdana"/>
              </a:rPr>
              <a:t>Template literals</a:t>
            </a:r>
            <a:r>
              <a:rPr lang="en-US" sz="1000" dirty="0">
                <a:solidFill>
                  <a:srgbClr val="000000"/>
                </a:solidFill>
                <a:latin typeface="Verdana"/>
              </a:rPr>
              <a:t> allow expressions in strings:</a:t>
            </a:r>
            <a:endParaRPr lang="en-US" sz="1000" b="0" i="0" dirty="0">
              <a:solidFill>
                <a:srgbClr val="000000"/>
              </a:solidFill>
              <a:effectLst/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2900" y="6448544"/>
            <a:ext cx="52197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&lt;!DOCTYPE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html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&lt;html&gt;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&lt;h2&gt;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JavaScript Template Literals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&lt;/h2&gt;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allows variables in strings: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E50000"/>
                </a:solidFill>
                <a:latin typeface="Consolas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&gt;&lt;/p&gt;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&lt;p&gt;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Template literals are not supported in Internet Explorer.</a:t>
            </a:r>
            <a:r>
              <a:rPr lang="en-US" sz="1000" dirty="0">
                <a:solidFill>
                  <a:srgbClr val="800000"/>
                </a:solidFill>
                <a:latin typeface="Consolas"/>
              </a:rPr>
              <a:t>&lt;/p&gt;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VAT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0.25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total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`Total: 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${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* 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VAT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)).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toFixed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0000FF"/>
                </a:solidFill>
                <a:latin typeface="Consolas"/>
              </a:rPr>
              <a:t>}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`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 err="1">
                <a:solidFill>
                  <a:srgbClr val="001080"/>
                </a:solidFill>
                <a:latin typeface="Consolas"/>
              </a:rPr>
              <a:t>document</a:t>
            </a:r>
            <a:r>
              <a:rPr lang="en-US" sz="1000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Consolas"/>
              </a:rPr>
              <a:t>getElementById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onsolas"/>
              </a:rPr>
              <a:t>"demo"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000" dirty="0" err="1">
                <a:solidFill>
                  <a:srgbClr val="001080"/>
                </a:solidFill>
                <a:latin typeface="Consolas"/>
              </a:rPr>
              <a:t>innerHTML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00" dirty="0">
                <a:solidFill>
                  <a:srgbClr val="001080"/>
                </a:solidFill>
                <a:latin typeface="Consolas"/>
              </a:rPr>
              <a:t>total</a:t>
            </a:r>
            <a:r>
              <a:rPr lang="en-US" sz="10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&lt;/script&gt;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nsolas"/>
              </a:rPr>
            </a:br>
            <a:r>
              <a:rPr lang="en-US" sz="1000" dirty="0">
                <a:solidFill>
                  <a:srgbClr val="800000"/>
                </a:solidFill>
                <a:latin typeface="Consolas"/>
              </a:rPr>
              <a:t>&lt;/body&gt;</a:t>
            </a:r>
            <a:endParaRPr lang="en-US" sz="1000" dirty="0">
              <a:solidFill>
                <a:srgbClr val="000000"/>
              </a:solidFill>
              <a:latin typeface="Consolas"/>
            </a:endParaRPr>
          </a:p>
          <a:p>
            <a:r>
              <a:rPr lang="en-US" sz="1000" dirty="0">
                <a:solidFill>
                  <a:srgbClr val="800000"/>
                </a:solidFill>
                <a:latin typeface="Consolas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4562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</TotalTime>
  <Words>33687</Words>
  <Application>Microsoft Office PowerPoint</Application>
  <PresentationFormat>A4 Paper (210x297 mm)</PresentationFormat>
  <Paragraphs>4625</Paragraphs>
  <Slides>116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Arial</vt:lpstr>
      <vt:lpstr>Calibri</vt:lpstr>
      <vt:lpstr>Calibri Light</vt:lpstr>
      <vt:lpstr>Consolas</vt:lpstr>
      <vt:lpstr>Segoe UI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Amir Hamza</cp:lastModifiedBy>
  <cp:revision>118</cp:revision>
  <dcterms:created xsi:type="dcterms:W3CDTF">2022-08-31T10:56:30Z</dcterms:created>
  <dcterms:modified xsi:type="dcterms:W3CDTF">2023-03-21T15:09:36Z</dcterms:modified>
</cp:coreProperties>
</file>